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8229600" cx="14630400"/>
  <p:notesSz cx="8229600" cy="14630400"/>
  <p:embeddedFontLst>
    <p:embeddedFont>
      <p:font typeface="Funnel Sans"/>
      <p:regular r:id="rId25"/>
      <p:bold r:id="rId26"/>
      <p:italic r:id="rId27"/>
      <p:boldItalic r:id="rId28"/>
    </p:embeddedFont>
    <p:embeddedFont>
      <p:font typeface="Funnel Display"/>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jZogKDPF1XMezgwQoIs1a8avPg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unnelSans-bold.fntdata"/><Relationship Id="rId25" Type="http://schemas.openxmlformats.org/officeDocument/2006/relationships/font" Target="fonts/FunnelSans-regular.fntdata"/><Relationship Id="rId28" Type="http://schemas.openxmlformats.org/officeDocument/2006/relationships/font" Target="fonts/FunnelSans-boldItalic.fntdata"/><Relationship Id="rId27" Type="http://schemas.openxmlformats.org/officeDocument/2006/relationships/font" Target="fonts/FunnelSa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unnelDisplay-regular.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FunnelDisplay-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2"/>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7" name="Shape 37"/>
        <p:cNvGrpSpPr/>
        <p:nvPr/>
      </p:nvGrpSpPr>
      <p:grpSpPr>
        <a:xfrm>
          <a:off x="0" y="0"/>
          <a:ext cx="0" cy="0"/>
          <a:chOff x="0" y="0"/>
          <a:chExt cx="0" cy="0"/>
        </a:xfrm>
      </p:grpSpPr>
      <p:pic>
        <p:nvPicPr>
          <p:cNvPr descr="preencoded.png" id="38" name="Google Shape;38;p3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9" name="Google Shape;39;p31"/>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40" name="Shape 40"/>
        <p:cNvGrpSpPr/>
        <p:nvPr/>
      </p:nvGrpSpPr>
      <p:grpSpPr>
        <a:xfrm>
          <a:off x="0" y="0"/>
          <a:ext cx="0" cy="0"/>
          <a:chOff x="0" y="0"/>
          <a:chExt cx="0" cy="0"/>
        </a:xfrm>
      </p:grpSpPr>
      <p:pic>
        <p:nvPicPr>
          <p:cNvPr descr="preencoded.png" id="41" name="Google Shape;41;p3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2" name="Google Shape;42;p32"/>
          <p:cNvSpPr/>
          <p:nvPr/>
        </p:nvSpPr>
        <p:spPr>
          <a:xfrm>
            <a:off x="0" y="0"/>
            <a:ext cx="14630400" cy="8229600"/>
          </a:xfrm>
          <a:prstGeom prst="rect">
            <a:avLst/>
          </a:prstGeom>
          <a:solidFill>
            <a:srgbClr val="FAF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43" name="Shape 43"/>
        <p:cNvGrpSpPr/>
        <p:nvPr/>
      </p:nvGrpSpPr>
      <p:grpSpPr>
        <a:xfrm>
          <a:off x="0" y="0"/>
          <a:ext cx="0" cy="0"/>
          <a:chOff x="0" y="0"/>
          <a:chExt cx="0" cy="0"/>
        </a:xfrm>
      </p:grpSpPr>
      <p:pic>
        <p:nvPicPr>
          <p:cNvPr descr="preencoded.png" id="44" name="Google Shape;44;p3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5" name="Google Shape;45;p33"/>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46" name="Shape 46"/>
        <p:cNvGrpSpPr/>
        <p:nvPr/>
      </p:nvGrpSpPr>
      <p:grpSpPr>
        <a:xfrm>
          <a:off x="0" y="0"/>
          <a:ext cx="0" cy="0"/>
          <a:chOff x="0" y="0"/>
          <a:chExt cx="0" cy="0"/>
        </a:xfrm>
      </p:grpSpPr>
      <p:pic>
        <p:nvPicPr>
          <p:cNvPr descr="preencoded.png" id="47" name="Google Shape;47;p3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34"/>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49" name="Shape 49"/>
        <p:cNvGrpSpPr/>
        <p:nvPr/>
      </p:nvGrpSpPr>
      <p:grpSpPr>
        <a:xfrm>
          <a:off x="0" y="0"/>
          <a:ext cx="0" cy="0"/>
          <a:chOff x="0" y="0"/>
          <a:chExt cx="0" cy="0"/>
        </a:xfrm>
      </p:grpSpPr>
      <p:pic>
        <p:nvPicPr>
          <p:cNvPr descr="preencoded.png" id="50" name="Google Shape;50;p3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1" name="Google Shape;51;p35"/>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52" name="Shape 52"/>
        <p:cNvGrpSpPr/>
        <p:nvPr/>
      </p:nvGrpSpPr>
      <p:grpSpPr>
        <a:xfrm>
          <a:off x="0" y="0"/>
          <a:ext cx="0" cy="0"/>
          <a:chOff x="0" y="0"/>
          <a:chExt cx="0" cy="0"/>
        </a:xfrm>
      </p:grpSpPr>
      <p:pic>
        <p:nvPicPr>
          <p:cNvPr descr="preencoded.png" id="53" name="Google Shape;53;p3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4" name="Google Shape;54;p36"/>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55" name="Shape 55"/>
        <p:cNvGrpSpPr/>
        <p:nvPr/>
      </p:nvGrpSpPr>
      <p:grpSpPr>
        <a:xfrm>
          <a:off x="0" y="0"/>
          <a:ext cx="0" cy="0"/>
          <a:chOff x="0" y="0"/>
          <a:chExt cx="0" cy="0"/>
        </a:xfrm>
      </p:grpSpPr>
      <p:pic>
        <p:nvPicPr>
          <p:cNvPr descr="preencoded.png" id="56" name="Google Shape;56;p3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7" name="Google Shape;57;p37"/>
          <p:cNvSpPr/>
          <p:nvPr/>
        </p:nvSpPr>
        <p:spPr>
          <a:xfrm>
            <a:off x="0" y="0"/>
            <a:ext cx="14630400" cy="8229600"/>
          </a:xfrm>
          <a:prstGeom prst="rect">
            <a:avLst/>
          </a:prstGeom>
          <a:solidFill>
            <a:srgbClr val="FCF9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58" name="Shape 58"/>
        <p:cNvGrpSpPr/>
        <p:nvPr/>
      </p:nvGrpSpPr>
      <p:grpSpPr>
        <a:xfrm>
          <a:off x="0" y="0"/>
          <a:ext cx="0" cy="0"/>
          <a:chOff x="0" y="0"/>
          <a:chExt cx="0" cy="0"/>
        </a:xfrm>
      </p:grpSpPr>
      <p:pic>
        <p:nvPicPr>
          <p:cNvPr descr="preencoded.png" id="59" name="Google Shape;59;p3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p38"/>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61" name="Shape 61"/>
        <p:cNvGrpSpPr/>
        <p:nvPr/>
      </p:nvGrpSpPr>
      <p:grpSpPr>
        <a:xfrm>
          <a:off x="0" y="0"/>
          <a:ext cx="0" cy="0"/>
          <a:chOff x="0" y="0"/>
          <a:chExt cx="0" cy="0"/>
        </a:xfrm>
      </p:grpSpPr>
      <p:pic>
        <p:nvPicPr>
          <p:cNvPr descr="preencoded.png" id="62" name="Google Shape;62;p3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3" name="Google Shape;63;p39"/>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64" name="Shape 64"/>
        <p:cNvGrpSpPr/>
        <p:nvPr/>
      </p:nvGrpSpPr>
      <p:grpSpPr>
        <a:xfrm>
          <a:off x="0" y="0"/>
          <a:ext cx="0" cy="0"/>
          <a:chOff x="0" y="0"/>
          <a:chExt cx="0" cy="0"/>
        </a:xfrm>
      </p:grpSpPr>
      <p:pic>
        <p:nvPicPr>
          <p:cNvPr descr="preencoded.png" id="65" name="Google Shape;65;p4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6" name="Google Shape;66;p40"/>
          <p:cNvSpPr/>
          <p:nvPr/>
        </p:nvSpPr>
        <p:spPr>
          <a:xfrm>
            <a:off x="0" y="0"/>
            <a:ext cx="14630400" cy="8229600"/>
          </a:xfrm>
          <a:prstGeom prst="rect">
            <a:avLst/>
          </a:prstGeom>
          <a:solidFill>
            <a:srgbClr val="FAF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pic>
        <p:nvPicPr>
          <p:cNvPr descr="preencoded.png" id="14" name="Google Shape;14;p2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5" name="Google Shape;15;p23"/>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spTree>
      <p:nvGrpSpPr>
        <p:cNvPr id="67" name="Shape 67"/>
        <p:cNvGrpSpPr/>
        <p:nvPr/>
      </p:nvGrpSpPr>
      <p:grpSpPr>
        <a:xfrm>
          <a:off x="0" y="0"/>
          <a:ext cx="0" cy="0"/>
          <a:chOff x="0" y="0"/>
          <a:chExt cx="0" cy="0"/>
        </a:xfrm>
      </p:grpSpPr>
      <p:pic>
        <p:nvPicPr>
          <p:cNvPr descr="preencoded.png" id="68" name="Google Shape;68;p4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9" name="Google Shape;69;p41"/>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pic>
        <p:nvPicPr>
          <p:cNvPr descr="preencoded.png" id="17" name="Google Shape;17;p2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8" name="Google Shape;18;p24"/>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pic>
        <p:nvPicPr>
          <p:cNvPr descr="preencoded.png" id="20" name="Google Shape;20;p2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1" name="Google Shape;21;p25"/>
          <p:cNvSpPr/>
          <p:nvPr/>
        </p:nvSpPr>
        <p:spPr>
          <a:xfrm>
            <a:off x="0" y="0"/>
            <a:ext cx="14630400" cy="8229600"/>
          </a:xfrm>
          <a:prstGeom prst="rect">
            <a:avLst/>
          </a:prstGeom>
          <a:solidFill>
            <a:srgbClr val="FAF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pic>
        <p:nvPicPr>
          <p:cNvPr descr="preencoded.png" id="23" name="Google Shape;23;p2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26"/>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pic>
        <p:nvPicPr>
          <p:cNvPr descr="preencoded.png" id="26" name="Google Shape;26;p2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7" name="Google Shape;27;p27"/>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pic>
        <p:nvPicPr>
          <p:cNvPr descr="preencoded.png" id="29" name="Google Shape;29;p2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0" name="Google Shape;30;p28"/>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pic>
        <p:nvPicPr>
          <p:cNvPr descr="preencoded.png" id="32" name="Google Shape;32;p2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3" name="Google Shape;33;p29"/>
          <p:cNvSpPr/>
          <p:nvPr/>
        </p:nvSpPr>
        <p:spPr>
          <a:xfrm>
            <a:off x="0" y="0"/>
            <a:ext cx="14630400" cy="8229600"/>
          </a:xfrm>
          <a:prstGeom prst="rect">
            <a:avLst/>
          </a:prstGeom>
          <a:solidFill>
            <a:srgbClr val="FCF9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pic>
        <p:nvPicPr>
          <p:cNvPr descr="preencoded.png" id="35" name="Google Shape;35;p3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30"/>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7.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3.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28.png"/><Relationship Id="rId7"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44.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6.png"/><Relationship Id="rId8"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preencoded.png" id="76" name="Google Shape;76;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7" name="Google Shape;77;p1"/>
          <p:cNvSpPr/>
          <p:nvPr/>
        </p:nvSpPr>
        <p:spPr>
          <a:xfrm>
            <a:off x="6346024" y="503323"/>
            <a:ext cx="7468500" cy="18477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4250" u="none" cap="none" strike="noStrike">
                <a:solidFill>
                  <a:srgbClr val="051D3A"/>
                </a:solidFill>
                <a:latin typeface="Funnel Display"/>
                <a:ea typeface="Funnel Display"/>
                <a:cs typeface="Funnel Display"/>
                <a:sym typeface="Funnel Display"/>
              </a:rPr>
              <a:t>What is BitLocker in Windows? Understanding Windows' Full Disk Encryption Technology</a:t>
            </a:r>
            <a:endParaRPr b="0" i="0" sz="4250" u="none" cap="none" strike="noStrike"/>
          </a:p>
        </p:txBody>
      </p:sp>
      <p:sp>
        <p:nvSpPr>
          <p:cNvPr id="78" name="Google Shape;78;p1"/>
          <p:cNvSpPr/>
          <p:nvPr/>
        </p:nvSpPr>
        <p:spPr>
          <a:xfrm>
            <a:off x="6346024" y="4109691"/>
            <a:ext cx="7468500" cy="1340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000" u="none" cap="none" strike="noStrike">
                <a:solidFill>
                  <a:srgbClr val="2B3541"/>
                </a:solidFill>
                <a:latin typeface="Funnel Sans"/>
                <a:ea typeface="Funnel Sans"/>
                <a:cs typeface="Funnel Sans"/>
                <a:sym typeface="Funnel Sans"/>
              </a:rPr>
              <a:t>BitLocker is Microsoft's powerful full disk encryption solution built into Windows operating systems. It provides comprehensive protection for your data by encrypting entire drive volumes, making them inaccessible to unauthorized users even if the physical drive is removed from your computer.</a:t>
            </a:r>
            <a:endParaRPr b="0" i="0" sz="20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0"/>
          <p:cNvSpPr/>
          <p:nvPr/>
        </p:nvSpPr>
        <p:spPr>
          <a:xfrm>
            <a:off x="837724" y="1022390"/>
            <a:ext cx="12954952" cy="1231821"/>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Chapter 4: BitLocker and TPM (Trusted Platform Module)</a:t>
            </a:r>
            <a:endParaRPr b="0" i="0" sz="3850" u="none" cap="none" strike="noStrike"/>
          </a:p>
        </p:txBody>
      </p:sp>
      <p:sp>
        <p:nvSpPr>
          <p:cNvPr id="192" name="Google Shape;192;p10"/>
          <p:cNvSpPr/>
          <p:nvPr/>
        </p:nvSpPr>
        <p:spPr>
          <a:xfrm>
            <a:off x="2269927" y="2841188"/>
            <a:ext cx="2464118" cy="308015"/>
          </a:xfrm>
          <a:prstGeom prst="rect">
            <a:avLst/>
          </a:prstGeom>
          <a:noFill/>
          <a:ln>
            <a:noFill/>
          </a:ln>
        </p:spPr>
        <p:txBody>
          <a:bodyPr anchorCtr="0" anchor="t" bIns="0" lIns="0" spcFirstLastPara="1" rIns="0" wrap="square" tIns="0">
            <a:noAutofit/>
          </a:bodyPr>
          <a:lstStyle/>
          <a:p>
            <a:pPr indent="0" lvl="0" marL="0" marR="0" rtl="0" algn="r">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Secure Key Storage</a:t>
            </a:r>
            <a:endParaRPr b="0" i="0" sz="1900" u="none" cap="none" strike="noStrike"/>
          </a:p>
        </p:txBody>
      </p:sp>
      <p:sp>
        <p:nvSpPr>
          <p:cNvPr id="193" name="Google Shape;193;p10"/>
          <p:cNvSpPr/>
          <p:nvPr/>
        </p:nvSpPr>
        <p:spPr>
          <a:xfrm>
            <a:off x="837724" y="3274814"/>
            <a:ext cx="3896320" cy="1340168"/>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The TPM is a specialized hardware chip that securely stores BitLocker encryption keys, preventing software-based attacks from extracting them.</a:t>
            </a:r>
            <a:endParaRPr b="0" i="0" sz="1600" u="none" cap="none" strike="noStrike"/>
          </a:p>
        </p:txBody>
      </p:sp>
      <p:pic>
        <p:nvPicPr>
          <p:cNvPr descr="preencoded.png" id="194" name="Google Shape;194;p10"/>
          <p:cNvPicPr preferRelativeResize="0"/>
          <p:nvPr/>
        </p:nvPicPr>
        <p:blipFill rotWithShape="1">
          <a:blip r:embed="rId3">
            <a:alphaModFix/>
          </a:blip>
          <a:srcRect b="0" l="0" r="0" t="0"/>
          <a:stretch/>
        </p:blipFill>
        <p:spPr>
          <a:xfrm>
            <a:off x="5048131" y="2673072"/>
            <a:ext cx="4534138" cy="4534138"/>
          </a:xfrm>
          <a:prstGeom prst="rect">
            <a:avLst/>
          </a:prstGeom>
          <a:noFill/>
          <a:ln>
            <a:noFill/>
          </a:ln>
        </p:spPr>
      </p:pic>
      <p:pic>
        <p:nvPicPr>
          <p:cNvPr descr="preencoded.png" id="195" name="Google Shape;195;p10"/>
          <p:cNvPicPr preferRelativeResize="0"/>
          <p:nvPr/>
        </p:nvPicPr>
        <p:blipFill rotWithShape="1">
          <a:blip r:embed="rId4">
            <a:alphaModFix/>
          </a:blip>
          <a:srcRect b="0" l="0" r="0" t="0"/>
          <a:stretch/>
        </p:blipFill>
        <p:spPr>
          <a:xfrm>
            <a:off x="6036350" y="3622119"/>
            <a:ext cx="313373" cy="391716"/>
          </a:xfrm>
          <a:prstGeom prst="rect">
            <a:avLst/>
          </a:prstGeom>
          <a:noFill/>
          <a:ln>
            <a:noFill/>
          </a:ln>
        </p:spPr>
      </p:pic>
      <p:sp>
        <p:nvSpPr>
          <p:cNvPr id="196" name="Google Shape;196;p10"/>
          <p:cNvSpPr/>
          <p:nvPr/>
        </p:nvSpPr>
        <p:spPr>
          <a:xfrm>
            <a:off x="9896356" y="2673668"/>
            <a:ext cx="3288744"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System Integrity Verification</a:t>
            </a:r>
            <a:endParaRPr b="0" i="0" sz="1900" u="none" cap="none" strike="noStrike"/>
          </a:p>
        </p:txBody>
      </p:sp>
      <p:sp>
        <p:nvSpPr>
          <p:cNvPr id="197" name="Google Shape;197;p10"/>
          <p:cNvSpPr/>
          <p:nvPr/>
        </p:nvSpPr>
        <p:spPr>
          <a:xfrm>
            <a:off x="9896356" y="3107293"/>
            <a:ext cx="3896320" cy="167520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BitLocker uses the TPM to verify system integrity before releasing encryption keys. Any unauthorized changes to the boot environment will keep the drive locked.</a:t>
            </a:r>
            <a:endParaRPr b="0" i="0" sz="1600" u="none" cap="none" strike="noStrike"/>
          </a:p>
        </p:txBody>
      </p:sp>
      <p:pic>
        <p:nvPicPr>
          <p:cNvPr descr="preencoded.png" id="198" name="Google Shape;198;p10"/>
          <p:cNvPicPr preferRelativeResize="0"/>
          <p:nvPr/>
        </p:nvPicPr>
        <p:blipFill rotWithShape="1">
          <a:blip r:embed="rId5">
            <a:alphaModFix/>
          </a:blip>
          <a:srcRect b="0" l="0" r="0" t="0"/>
          <a:stretch/>
        </p:blipFill>
        <p:spPr>
          <a:xfrm>
            <a:off x="5048131" y="2673072"/>
            <a:ext cx="4534138" cy="4534138"/>
          </a:xfrm>
          <a:prstGeom prst="rect">
            <a:avLst/>
          </a:prstGeom>
          <a:noFill/>
          <a:ln>
            <a:noFill/>
          </a:ln>
        </p:spPr>
      </p:pic>
      <p:pic>
        <p:nvPicPr>
          <p:cNvPr descr="preencoded.png" id="199" name="Google Shape;199;p10"/>
          <p:cNvPicPr preferRelativeResize="0"/>
          <p:nvPr/>
        </p:nvPicPr>
        <p:blipFill rotWithShape="1">
          <a:blip r:embed="rId6">
            <a:alphaModFix/>
          </a:blip>
          <a:srcRect b="0" l="0" r="0" t="0"/>
          <a:stretch/>
        </p:blipFill>
        <p:spPr>
          <a:xfrm>
            <a:off x="8280559" y="3622119"/>
            <a:ext cx="313373" cy="391716"/>
          </a:xfrm>
          <a:prstGeom prst="rect">
            <a:avLst/>
          </a:prstGeom>
          <a:noFill/>
          <a:ln>
            <a:noFill/>
          </a:ln>
        </p:spPr>
      </p:pic>
      <p:sp>
        <p:nvSpPr>
          <p:cNvPr id="200" name="Google Shape;200;p10"/>
          <p:cNvSpPr/>
          <p:nvPr/>
        </p:nvSpPr>
        <p:spPr>
          <a:xfrm>
            <a:off x="9896356" y="5265301"/>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Tamper Detection</a:t>
            </a:r>
            <a:endParaRPr b="0" i="0" sz="1900" u="none" cap="none" strike="noStrike"/>
          </a:p>
        </p:txBody>
      </p:sp>
      <p:sp>
        <p:nvSpPr>
          <p:cNvPr id="201" name="Google Shape;201;p10"/>
          <p:cNvSpPr/>
          <p:nvPr/>
        </p:nvSpPr>
        <p:spPr>
          <a:xfrm>
            <a:off x="9896356" y="5698927"/>
            <a:ext cx="3896320"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If tampering is detected (BIOS changes, bootloader modifications), BitLocker automatically locks the drive, preventing access to encrypted data.</a:t>
            </a:r>
            <a:endParaRPr b="0" i="0" sz="1600" u="none" cap="none" strike="noStrike"/>
          </a:p>
        </p:txBody>
      </p:sp>
      <p:pic>
        <p:nvPicPr>
          <p:cNvPr descr="preencoded.png" id="202" name="Google Shape;202;p10"/>
          <p:cNvPicPr preferRelativeResize="0"/>
          <p:nvPr/>
        </p:nvPicPr>
        <p:blipFill rotWithShape="1">
          <a:blip r:embed="rId7">
            <a:alphaModFix/>
          </a:blip>
          <a:srcRect b="0" l="0" r="0" t="0"/>
          <a:stretch/>
        </p:blipFill>
        <p:spPr>
          <a:xfrm>
            <a:off x="5048131" y="2673072"/>
            <a:ext cx="4534138" cy="4534138"/>
          </a:xfrm>
          <a:prstGeom prst="rect">
            <a:avLst/>
          </a:prstGeom>
          <a:noFill/>
          <a:ln>
            <a:noFill/>
          </a:ln>
        </p:spPr>
      </p:pic>
      <p:pic>
        <p:nvPicPr>
          <p:cNvPr descr="preencoded.png" id="203" name="Google Shape;203;p10"/>
          <p:cNvPicPr preferRelativeResize="0"/>
          <p:nvPr/>
        </p:nvPicPr>
        <p:blipFill rotWithShape="1">
          <a:blip r:embed="rId8">
            <a:alphaModFix/>
          </a:blip>
          <a:srcRect b="0" l="0" r="0" t="0"/>
          <a:stretch/>
        </p:blipFill>
        <p:spPr>
          <a:xfrm>
            <a:off x="8280559" y="5866328"/>
            <a:ext cx="313373" cy="391716"/>
          </a:xfrm>
          <a:prstGeom prst="rect">
            <a:avLst/>
          </a:prstGeom>
          <a:noFill/>
          <a:ln>
            <a:noFill/>
          </a:ln>
        </p:spPr>
      </p:pic>
      <p:sp>
        <p:nvSpPr>
          <p:cNvPr id="204" name="Google Shape;204;p10"/>
          <p:cNvSpPr/>
          <p:nvPr/>
        </p:nvSpPr>
        <p:spPr>
          <a:xfrm>
            <a:off x="1591866" y="5097780"/>
            <a:ext cx="3142178" cy="308015"/>
          </a:xfrm>
          <a:prstGeom prst="rect">
            <a:avLst/>
          </a:prstGeom>
          <a:noFill/>
          <a:ln>
            <a:noFill/>
          </a:ln>
        </p:spPr>
        <p:txBody>
          <a:bodyPr anchorCtr="0" anchor="t" bIns="0" lIns="0" spcFirstLastPara="1" rIns="0" wrap="square" tIns="0">
            <a:noAutofit/>
          </a:bodyPr>
          <a:lstStyle/>
          <a:p>
            <a:pPr indent="0" lvl="0" marL="0" marR="0" rtl="0" algn="r">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Multi-factor Authentication</a:t>
            </a:r>
            <a:endParaRPr b="0" i="0" sz="1900" u="none" cap="none" strike="noStrike"/>
          </a:p>
        </p:txBody>
      </p:sp>
      <p:sp>
        <p:nvSpPr>
          <p:cNvPr id="205" name="Google Shape;205;p10"/>
          <p:cNvSpPr/>
          <p:nvPr/>
        </p:nvSpPr>
        <p:spPr>
          <a:xfrm>
            <a:off x="837724" y="5531406"/>
            <a:ext cx="3896320" cy="1675209"/>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TPM + PIN or USB key provides multifactor authentication, requiring something you have (TPM/USB) and something you know (PIN) for enhanced security.</a:t>
            </a:r>
            <a:endParaRPr b="0" i="0" sz="1600" u="none" cap="none" strike="noStrike"/>
          </a:p>
        </p:txBody>
      </p:sp>
      <p:pic>
        <p:nvPicPr>
          <p:cNvPr descr="preencoded.png" id="206" name="Google Shape;206;p10"/>
          <p:cNvPicPr preferRelativeResize="0"/>
          <p:nvPr/>
        </p:nvPicPr>
        <p:blipFill rotWithShape="1">
          <a:blip r:embed="rId9">
            <a:alphaModFix/>
          </a:blip>
          <a:srcRect b="0" l="0" r="0" t="0"/>
          <a:stretch/>
        </p:blipFill>
        <p:spPr>
          <a:xfrm>
            <a:off x="5048131" y="2673072"/>
            <a:ext cx="4534138" cy="4534138"/>
          </a:xfrm>
          <a:prstGeom prst="rect">
            <a:avLst/>
          </a:prstGeom>
          <a:noFill/>
          <a:ln>
            <a:noFill/>
          </a:ln>
        </p:spPr>
      </p:pic>
      <p:pic>
        <p:nvPicPr>
          <p:cNvPr descr="preencoded.png" id="207" name="Google Shape;207;p10"/>
          <p:cNvPicPr preferRelativeResize="0"/>
          <p:nvPr/>
        </p:nvPicPr>
        <p:blipFill rotWithShape="1">
          <a:blip r:embed="rId10">
            <a:alphaModFix/>
          </a:blip>
          <a:srcRect b="0" l="0" r="0" t="0"/>
          <a:stretch/>
        </p:blipFill>
        <p:spPr>
          <a:xfrm>
            <a:off x="6036350" y="5866328"/>
            <a:ext cx="313373" cy="3917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p:nvPr/>
        </p:nvSpPr>
        <p:spPr>
          <a:xfrm>
            <a:off x="828556" y="569595"/>
            <a:ext cx="12973288" cy="121848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51D3A"/>
              </a:buClr>
              <a:buSzPts val="3800"/>
              <a:buFont typeface="Funnel Display"/>
              <a:buNone/>
            </a:pPr>
            <a:r>
              <a:rPr b="0" i="0" lang="en-US" sz="3800" u="none" cap="none" strike="noStrike">
                <a:solidFill>
                  <a:srgbClr val="051D3A"/>
                </a:solidFill>
                <a:latin typeface="Funnel Display"/>
                <a:ea typeface="Funnel Display"/>
                <a:cs typeface="Funnel Display"/>
                <a:sym typeface="Funnel Display"/>
              </a:rPr>
              <a:t>Real-World Example: BitLocker Protecting a Stolen Laptop</a:t>
            </a:r>
            <a:endParaRPr b="0" i="0" sz="3800" u="none" cap="none" strike="noStrike"/>
          </a:p>
        </p:txBody>
      </p:sp>
      <p:pic>
        <p:nvPicPr>
          <p:cNvPr descr="preencoded.png" id="214" name="Google Shape;214;p11"/>
          <p:cNvPicPr preferRelativeResize="0"/>
          <p:nvPr/>
        </p:nvPicPr>
        <p:blipFill rotWithShape="1">
          <a:blip r:embed="rId3">
            <a:alphaModFix/>
          </a:blip>
          <a:srcRect b="0" l="0" r="0" t="0"/>
          <a:stretch/>
        </p:blipFill>
        <p:spPr>
          <a:xfrm>
            <a:off x="2270879" y="2202299"/>
            <a:ext cx="10088642" cy="4617244"/>
          </a:xfrm>
          <a:prstGeom prst="rect">
            <a:avLst/>
          </a:prstGeom>
          <a:noFill/>
          <a:ln>
            <a:noFill/>
          </a:ln>
        </p:spPr>
      </p:pic>
      <p:pic>
        <p:nvPicPr>
          <p:cNvPr descr="preencoded.png" id="215" name="Google Shape;215;p11"/>
          <p:cNvPicPr preferRelativeResize="0"/>
          <p:nvPr/>
        </p:nvPicPr>
        <p:blipFill rotWithShape="1">
          <a:blip r:embed="rId4">
            <a:alphaModFix/>
          </a:blip>
          <a:srcRect b="0" l="0" r="0" t="0"/>
          <a:stretch/>
        </p:blipFill>
        <p:spPr>
          <a:xfrm>
            <a:off x="10573710" y="3355101"/>
            <a:ext cx="648654" cy="648653"/>
          </a:xfrm>
          <a:prstGeom prst="rect">
            <a:avLst/>
          </a:prstGeom>
          <a:noFill/>
          <a:ln>
            <a:noFill/>
          </a:ln>
        </p:spPr>
      </p:pic>
      <p:sp>
        <p:nvSpPr>
          <p:cNvPr id="216" name="Google Shape;216;p11"/>
          <p:cNvSpPr/>
          <p:nvPr/>
        </p:nvSpPr>
        <p:spPr>
          <a:xfrm>
            <a:off x="9995801" y="5562348"/>
            <a:ext cx="1894069" cy="686357"/>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2B3541"/>
              </a:buClr>
              <a:buSzPts val="1250"/>
              <a:buFont typeface="Funnel Display"/>
              <a:buNone/>
            </a:pPr>
            <a:r>
              <a:rPr b="0" i="0" lang="en-US" sz="1250" u="none" cap="none" strike="noStrike">
                <a:solidFill>
                  <a:srgbClr val="2B3541"/>
                </a:solidFill>
                <a:latin typeface="Funnel Display"/>
                <a:ea typeface="Funnel Display"/>
                <a:cs typeface="Funnel Display"/>
                <a:sym typeface="Funnel Display"/>
              </a:rPr>
              <a:t>Access Blocked</a:t>
            </a:r>
            <a:endParaRPr b="0" i="0" sz="1250" u="none" cap="none" strike="noStrike"/>
          </a:p>
        </p:txBody>
      </p:sp>
      <p:pic>
        <p:nvPicPr>
          <p:cNvPr descr="preencoded.png" id="217" name="Google Shape;217;p11"/>
          <p:cNvPicPr preferRelativeResize="0"/>
          <p:nvPr/>
        </p:nvPicPr>
        <p:blipFill rotWithShape="1">
          <a:blip r:embed="rId5">
            <a:alphaModFix/>
          </a:blip>
          <a:srcRect b="0" l="0" r="0" t="0"/>
          <a:stretch/>
        </p:blipFill>
        <p:spPr>
          <a:xfrm>
            <a:off x="8199030" y="3356317"/>
            <a:ext cx="648653" cy="648653"/>
          </a:xfrm>
          <a:prstGeom prst="rect">
            <a:avLst/>
          </a:prstGeom>
          <a:noFill/>
          <a:ln>
            <a:noFill/>
          </a:ln>
        </p:spPr>
      </p:pic>
      <p:sp>
        <p:nvSpPr>
          <p:cNvPr id="218" name="Google Shape;218;p11"/>
          <p:cNvSpPr/>
          <p:nvPr/>
        </p:nvSpPr>
        <p:spPr>
          <a:xfrm>
            <a:off x="7608755" y="5562348"/>
            <a:ext cx="1894069" cy="686357"/>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2B3541"/>
              </a:buClr>
              <a:buSzPts val="1250"/>
              <a:buFont typeface="Funnel Display"/>
              <a:buNone/>
            </a:pPr>
            <a:r>
              <a:rPr b="0" i="0" lang="en-US" sz="1250" u="none" cap="none" strike="noStrike">
                <a:solidFill>
                  <a:srgbClr val="2B3541"/>
                </a:solidFill>
                <a:latin typeface="Funnel Display"/>
                <a:ea typeface="Funnel Display"/>
                <a:cs typeface="Funnel Display"/>
                <a:sym typeface="Funnel Display"/>
              </a:rPr>
              <a:t>Try Access Elsewhere</a:t>
            </a:r>
            <a:endParaRPr b="0" i="0" sz="1250" u="none" cap="none" strike="noStrike"/>
          </a:p>
        </p:txBody>
      </p:sp>
      <p:pic>
        <p:nvPicPr>
          <p:cNvPr descr="preencoded.png" id="219" name="Google Shape;219;p11"/>
          <p:cNvPicPr preferRelativeResize="0"/>
          <p:nvPr/>
        </p:nvPicPr>
        <p:blipFill rotWithShape="1">
          <a:blip r:embed="rId6">
            <a:alphaModFix/>
          </a:blip>
          <a:srcRect b="0" l="0" r="0" t="0"/>
          <a:stretch/>
        </p:blipFill>
        <p:spPr>
          <a:xfrm>
            <a:off x="5824957" y="3356317"/>
            <a:ext cx="648654" cy="648653"/>
          </a:xfrm>
          <a:prstGeom prst="rect">
            <a:avLst/>
          </a:prstGeom>
          <a:noFill/>
          <a:ln>
            <a:noFill/>
          </a:ln>
        </p:spPr>
      </p:pic>
      <p:sp>
        <p:nvSpPr>
          <p:cNvPr id="220" name="Google Shape;220;p11"/>
          <p:cNvSpPr/>
          <p:nvPr/>
        </p:nvSpPr>
        <p:spPr>
          <a:xfrm>
            <a:off x="5234682" y="5562348"/>
            <a:ext cx="1894069" cy="686357"/>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2B3541"/>
              </a:buClr>
              <a:buSzPts val="1250"/>
              <a:buFont typeface="Funnel Display"/>
              <a:buNone/>
            </a:pPr>
            <a:r>
              <a:rPr b="0" i="0" lang="en-US" sz="1250" u="none" cap="none" strike="noStrike">
                <a:solidFill>
                  <a:srgbClr val="2B3541"/>
                </a:solidFill>
                <a:latin typeface="Funnel Display"/>
                <a:ea typeface="Funnel Display"/>
                <a:cs typeface="Funnel Display"/>
                <a:sym typeface="Funnel Display"/>
              </a:rPr>
              <a:t>Remove Hard Drive</a:t>
            </a:r>
            <a:endParaRPr b="0" i="0" sz="1250" u="none" cap="none" strike="noStrike"/>
          </a:p>
        </p:txBody>
      </p:sp>
      <p:pic>
        <p:nvPicPr>
          <p:cNvPr descr="preencoded.png" id="221" name="Google Shape;221;p11"/>
          <p:cNvPicPr preferRelativeResize="0"/>
          <p:nvPr/>
        </p:nvPicPr>
        <p:blipFill rotWithShape="1">
          <a:blip r:embed="rId7">
            <a:alphaModFix/>
          </a:blip>
          <a:srcRect b="0" l="0" r="0" t="0"/>
          <a:stretch/>
        </p:blipFill>
        <p:spPr>
          <a:xfrm>
            <a:off x="3437912" y="3356317"/>
            <a:ext cx="648653" cy="648653"/>
          </a:xfrm>
          <a:prstGeom prst="rect">
            <a:avLst/>
          </a:prstGeom>
          <a:noFill/>
          <a:ln>
            <a:noFill/>
          </a:ln>
        </p:spPr>
      </p:pic>
      <p:sp>
        <p:nvSpPr>
          <p:cNvPr id="222" name="Google Shape;222;p11"/>
          <p:cNvSpPr/>
          <p:nvPr/>
        </p:nvSpPr>
        <p:spPr>
          <a:xfrm>
            <a:off x="2808717" y="5733836"/>
            <a:ext cx="1894069" cy="343178"/>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2B3541"/>
              </a:buClr>
              <a:buSzPts val="1250"/>
              <a:buFont typeface="Funnel Display"/>
              <a:buNone/>
            </a:pPr>
            <a:r>
              <a:rPr b="0" i="0" lang="en-US" sz="1250" u="none" cap="none" strike="noStrike">
                <a:solidFill>
                  <a:srgbClr val="2B3541"/>
                </a:solidFill>
                <a:latin typeface="Funnel Display"/>
                <a:ea typeface="Funnel Display"/>
                <a:cs typeface="Funnel Display"/>
                <a:sym typeface="Funnel Display"/>
              </a:rPr>
              <a:t>Laptop Theft</a:t>
            </a:r>
            <a:endParaRPr b="0" i="0" sz="1250" u="none" cap="none" strike="noStrike"/>
          </a:p>
        </p:txBody>
      </p:sp>
      <p:sp>
        <p:nvSpPr>
          <p:cNvPr id="223" name="Google Shape;223;p11"/>
          <p:cNvSpPr/>
          <p:nvPr/>
        </p:nvSpPr>
        <p:spPr>
          <a:xfrm>
            <a:off x="828556" y="7052548"/>
            <a:ext cx="12973288" cy="66294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In this scenario, BitLocker's encryption prevents the thief from accessing your sensitive data, even with physical possession of the storage device. Without the proper BitLocker key, the data remains securely encrypted and unreadable.</a:t>
            </a:r>
            <a:endParaRPr b="0" i="0" sz="160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2"/>
          <p:cNvSpPr/>
          <p:nvPr/>
        </p:nvSpPr>
        <p:spPr>
          <a:xfrm>
            <a:off x="837724" y="1085374"/>
            <a:ext cx="9993273"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Chapter 5: How Can BitLocker Be Cracked?</a:t>
            </a:r>
            <a:endParaRPr b="0" i="0" sz="3850" u="none" cap="none" strike="noStrike"/>
          </a:p>
        </p:txBody>
      </p:sp>
      <p:sp>
        <p:nvSpPr>
          <p:cNvPr id="230" name="Google Shape;230;p12"/>
          <p:cNvSpPr/>
          <p:nvPr/>
        </p:nvSpPr>
        <p:spPr>
          <a:xfrm>
            <a:off x="837725" y="2203850"/>
            <a:ext cx="6222000" cy="1233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BitLocker is engineered to be highly secure, making cracking extremely difficult without access to keys. However, potential attack vectors exist:</a:t>
            </a:r>
            <a:endParaRPr b="0" i="0" sz="1800" u="none" cap="none" strike="noStrike"/>
          </a:p>
        </p:txBody>
      </p:sp>
      <p:sp>
        <p:nvSpPr>
          <p:cNvPr id="231" name="Google Shape;231;p12"/>
          <p:cNvSpPr/>
          <p:nvPr/>
        </p:nvSpPr>
        <p:spPr>
          <a:xfrm>
            <a:off x="837725" y="3862387"/>
            <a:ext cx="104700" cy="128400"/>
          </a:xfrm>
          <a:prstGeom prst="roundRect">
            <a:avLst>
              <a:gd fmla="val 436860"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32" name="Google Shape;232;p12"/>
          <p:cNvSpPr/>
          <p:nvPr/>
        </p:nvSpPr>
        <p:spPr>
          <a:xfrm>
            <a:off x="1151794" y="3725900"/>
            <a:ext cx="3779400" cy="3780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100" u="none" cap="none" strike="noStrike">
                <a:solidFill>
                  <a:srgbClr val="2B3541"/>
                </a:solidFill>
                <a:latin typeface="Funnel Display"/>
                <a:ea typeface="Funnel Display"/>
                <a:cs typeface="Funnel Display"/>
                <a:sym typeface="Funnel Display"/>
              </a:rPr>
              <a:t>Brute Force Attacks</a:t>
            </a:r>
            <a:endParaRPr b="0" i="0" sz="2100" u="none" cap="none" strike="noStrike"/>
          </a:p>
        </p:txBody>
      </p:sp>
      <p:sp>
        <p:nvSpPr>
          <p:cNvPr id="233" name="Google Shape;233;p12"/>
          <p:cNvSpPr/>
          <p:nvPr/>
        </p:nvSpPr>
        <p:spPr>
          <a:xfrm>
            <a:off x="1151812" y="4360657"/>
            <a:ext cx="5907900" cy="1233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Attempting to guess passwords, but significantly limited by lockout policies and the mathematical impossibility of brute-forcing AES keys.</a:t>
            </a:r>
            <a:endParaRPr b="0" i="0" sz="1800" u="none" cap="none" strike="noStrike"/>
          </a:p>
        </p:txBody>
      </p:sp>
      <p:sp>
        <p:nvSpPr>
          <p:cNvPr id="234" name="Google Shape;234;p12"/>
          <p:cNvSpPr/>
          <p:nvPr/>
        </p:nvSpPr>
        <p:spPr>
          <a:xfrm>
            <a:off x="837725" y="6243973"/>
            <a:ext cx="104700" cy="128400"/>
          </a:xfrm>
          <a:prstGeom prst="roundRect">
            <a:avLst>
              <a:gd fmla="val 436860"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35" name="Google Shape;235;p12"/>
          <p:cNvSpPr/>
          <p:nvPr/>
        </p:nvSpPr>
        <p:spPr>
          <a:xfrm>
            <a:off x="1151812" y="6107484"/>
            <a:ext cx="2464200" cy="3780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100" u="none" cap="none" strike="noStrike">
                <a:solidFill>
                  <a:srgbClr val="2B3541"/>
                </a:solidFill>
                <a:latin typeface="Funnel Display"/>
                <a:ea typeface="Funnel Display"/>
                <a:cs typeface="Funnel Display"/>
                <a:sym typeface="Funnel Display"/>
              </a:rPr>
              <a:t>Cold Boot Attacks</a:t>
            </a:r>
            <a:endParaRPr b="0" i="0" sz="2100" u="none" cap="none" strike="noStrike"/>
          </a:p>
        </p:txBody>
      </p:sp>
      <p:sp>
        <p:nvSpPr>
          <p:cNvPr id="236" name="Google Shape;236;p12"/>
          <p:cNvSpPr/>
          <p:nvPr/>
        </p:nvSpPr>
        <p:spPr>
          <a:xfrm>
            <a:off x="1151812" y="6742243"/>
            <a:ext cx="5907900" cy="1233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Extracting encryption keys from RAM if the system is on or in sleep mode by quickly cooling memory chips to preserve data after power loss.</a:t>
            </a:r>
            <a:endParaRPr b="0" i="0" sz="1800" u="none" cap="none" strike="noStrike"/>
          </a:p>
        </p:txBody>
      </p:sp>
      <p:sp>
        <p:nvSpPr>
          <p:cNvPr id="237" name="Google Shape;237;p12"/>
          <p:cNvSpPr/>
          <p:nvPr/>
        </p:nvSpPr>
        <p:spPr>
          <a:xfrm>
            <a:off x="7578328" y="2398178"/>
            <a:ext cx="104700" cy="128400"/>
          </a:xfrm>
          <a:prstGeom prst="roundRect">
            <a:avLst>
              <a:gd fmla="val 436860"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38" name="Google Shape;238;p12"/>
          <p:cNvSpPr/>
          <p:nvPr/>
        </p:nvSpPr>
        <p:spPr>
          <a:xfrm>
            <a:off x="7892415" y="2261688"/>
            <a:ext cx="2464200" cy="3780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100" u="none" cap="none" strike="noStrike">
                <a:solidFill>
                  <a:srgbClr val="2B3541"/>
                </a:solidFill>
                <a:latin typeface="Funnel Display"/>
                <a:ea typeface="Funnel Display"/>
                <a:cs typeface="Funnel Display"/>
                <a:sym typeface="Funnel Display"/>
              </a:rPr>
              <a:t>DMA Attacks</a:t>
            </a:r>
            <a:endParaRPr b="0" i="0" sz="2100" u="none" cap="none" strike="noStrike"/>
          </a:p>
        </p:txBody>
      </p:sp>
      <p:sp>
        <p:nvSpPr>
          <p:cNvPr id="239" name="Google Shape;239;p12"/>
          <p:cNvSpPr/>
          <p:nvPr/>
        </p:nvSpPr>
        <p:spPr>
          <a:xfrm>
            <a:off x="7892415" y="2896446"/>
            <a:ext cx="5907900" cy="1233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Direct Memory Access attacks via Thunderbolt or FireWire ports, though modern Windows versions have mitigations for these vulnerabilities.</a:t>
            </a:r>
            <a:endParaRPr b="0" i="0" sz="1800" u="none" cap="none" strike="noStrike"/>
          </a:p>
        </p:txBody>
      </p:sp>
      <p:sp>
        <p:nvSpPr>
          <p:cNvPr id="240" name="Google Shape;240;p12"/>
          <p:cNvSpPr/>
          <p:nvPr/>
        </p:nvSpPr>
        <p:spPr>
          <a:xfrm>
            <a:off x="7578328" y="4779764"/>
            <a:ext cx="104700" cy="128400"/>
          </a:xfrm>
          <a:prstGeom prst="roundRect">
            <a:avLst>
              <a:gd fmla="val 436860"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41" name="Google Shape;241;p12"/>
          <p:cNvSpPr/>
          <p:nvPr/>
        </p:nvSpPr>
        <p:spPr>
          <a:xfrm>
            <a:off x="7892433" y="4643275"/>
            <a:ext cx="4987200" cy="3780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100" u="none" cap="none" strike="noStrike">
                <a:solidFill>
                  <a:srgbClr val="2B3541"/>
                </a:solidFill>
                <a:latin typeface="Funnel Display"/>
                <a:ea typeface="Funnel Display"/>
                <a:cs typeface="Funnel Display"/>
                <a:sym typeface="Funnel Display"/>
              </a:rPr>
              <a:t>TPM/Boot Vulnerabilities</a:t>
            </a:r>
            <a:endParaRPr b="0" i="0" sz="2100" u="none" cap="none" strike="noStrike"/>
          </a:p>
        </p:txBody>
      </p:sp>
      <p:sp>
        <p:nvSpPr>
          <p:cNvPr id="242" name="Google Shape;242;p12"/>
          <p:cNvSpPr/>
          <p:nvPr/>
        </p:nvSpPr>
        <p:spPr>
          <a:xfrm>
            <a:off x="7892415" y="5278033"/>
            <a:ext cx="5907900" cy="1233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Exploiting weaknesses in TPM implementation or OS boot process, though these are rare and typically patched quickly by Microsoft.</a:t>
            </a:r>
            <a:endParaRPr b="0" i="0" sz="1800" u="none" cap="none" strike="noStrike"/>
          </a:p>
        </p:txBody>
      </p:sp>
      <p:sp>
        <p:nvSpPr>
          <p:cNvPr id="243" name="Google Shape;243;p12"/>
          <p:cNvSpPr/>
          <p:nvPr/>
        </p:nvSpPr>
        <p:spPr>
          <a:xfrm>
            <a:off x="7578328" y="6800082"/>
            <a:ext cx="6222000" cy="822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371A5"/>
              </a:buClr>
              <a:buSzPts val="1600"/>
              <a:buFont typeface="Funnel Sans"/>
              <a:buNone/>
            </a:pPr>
            <a:r>
              <a:rPr b="1" i="0" lang="en-US" sz="1800" u="none" cap="none" strike="noStrike">
                <a:solidFill>
                  <a:srgbClr val="3371A5"/>
                </a:solidFill>
                <a:latin typeface="Funnel Sans"/>
                <a:ea typeface="Funnel Sans"/>
                <a:cs typeface="Funnel Sans"/>
                <a:sym typeface="Funnel Sans"/>
              </a:rPr>
              <a:t>Important:</a:t>
            </a:r>
            <a:r>
              <a:rPr b="0" i="0" lang="en-US" sz="1800" u="none" cap="none" strike="noStrike">
                <a:solidFill>
                  <a:srgbClr val="2B3541"/>
                </a:solidFill>
                <a:latin typeface="Funnel Sans"/>
                <a:ea typeface="Funnel Sans"/>
                <a:cs typeface="Funnel Sans"/>
                <a:sym typeface="Funnel Sans"/>
              </a:rPr>
              <a:t> Physical access alone is insufficient to crack BitLocker without keys or the recovery key.</a:t>
            </a:r>
            <a:endParaRPr b="0" i="0" sz="18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preencoded.png" id="249" name="Google Shape;249;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50" name="Google Shape;250;p13"/>
          <p:cNvSpPr/>
          <p:nvPr/>
        </p:nvSpPr>
        <p:spPr>
          <a:xfrm>
            <a:off x="6324124" y="586026"/>
            <a:ext cx="7468553" cy="1231821"/>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BitLocker Recovery Key: The Last Line of Access</a:t>
            </a:r>
            <a:endParaRPr b="0" i="0" sz="3850" u="none" cap="none" strike="noStrike"/>
          </a:p>
        </p:txBody>
      </p:sp>
      <p:sp>
        <p:nvSpPr>
          <p:cNvPr id="251" name="Google Shape;251;p13"/>
          <p:cNvSpPr/>
          <p:nvPr/>
        </p:nvSpPr>
        <p:spPr>
          <a:xfrm>
            <a:off x="6324124" y="2131933"/>
            <a:ext cx="7468553"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The BitLocker recovery key is a unique 48-digit numerical key generated during BitLocker setup. This key serves as the ultimate backup access method for your encrypted drive.</a:t>
            </a:r>
            <a:endParaRPr b="0" i="0" sz="1600" u="none" cap="none" strike="noStrike"/>
          </a:p>
        </p:txBody>
      </p:sp>
      <p:sp>
        <p:nvSpPr>
          <p:cNvPr id="252" name="Google Shape;252;p13"/>
          <p:cNvSpPr/>
          <p:nvPr/>
        </p:nvSpPr>
        <p:spPr>
          <a:xfrm>
            <a:off x="6324124" y="3582114"/>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51D3A"/>
              </a:buClr>
              <a:buSzPts val="1900"/>
              <a:buFont typeface="Funnel Display"/>
              <a:buNone/>
            </a:pPr>
            <a:r>
              <a:rPr b="0" i="0" lang="en-US" sz="1900" u="none" cap="none" strike="noStrike">
                <a:solidFill>
                  <a:srgbClr val="051D3A"/>
                </a:solidFill>
                <a:latin typeface="Funnel Display"/>
                <a:ea typeface="Funnel Display"/>
                <a:cs typeface="Funnel Display"/>
                <a:sym typeface="Funnel Display"/>
              </a:rPr>
              <a:t>Storage Options:</a:t>
            </a:r>
            <a:endParaRPr b="0" i="0" sz="1900" u="none" cap="none" strike="noStrike"/>
          </a:p>
        </p:txBody>
      </p:sp>
      <p:sp>
        <p:nvSpPr>
          <p:cNvPr id="253" name="Google Shape;253;p13"/>
          <p:cNvSpPr/>
          <p:nvPr/>
        </p:nvSpPr>
        <p:spPr>
          <a:xfrm>
            <a:off x="6324124" y="4099560"/>
            <a:ext cx="3478768" cy="670084"/>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Microsoft Account (cloud storage)</a:t>
            </a:r>
            <a:endParaRPr b="0" i="0" sz="1600" u="none" cap="none" strike="noStrike"/>
          </a:p>
        </p:txBody>
      </p:sp>
      <p:sp>
        <p:nvSpPr>
          <p:cNvPr id="254" name="Google Shape;254;p13"/>
          <p:cNvSpPr/>
          <p:nvPr/>
        </p:nvSpPr>
        <p:spPr>
          <a:xfrm>
            <a:off x="6324124" y="4842867"/>
            <a:ext cx="3478768" cy="670084"/>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Active Directory (enterprise environments)</a:t>
            </a:r>
            <a:endParaRPr b="0" i="0" sz="1600" u="none" cap="none" strike="noStrike"/>
          </a:p>
        </p:txBody>
      </p:sp>
      <p:sp>
        <p:nvSpPr>
          <p:cNvPr id="255" name="Google Shape;255;p13"/>
          <p:cNvSpPr/>
          <p:nvPr/>
        </p:nvSpPr>
        <p:spPr>
          <a:xfrm>
            <a:off x="6324124" y="5586174"/>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USB drive (physical backup)</a:t>
            </a:r>
            <a:endParaRPr b="0" i="0" sz="1600" u="none" cap="none" strike="noStrike"/>
          </a:p>
        </p:txBody>
      </p:sp>
      <p:sp>
        <p:nvSpPr>
          <p:cNvPr id="256" name="Google Shape;256;p13"/>
          <p:cNvSpPr/>
          <p:nvPr/>
        </p:nvSpPr>
        <p:spPr>
          <a:xfrm>
            <a:off x="6324124" y="5994440"/>
            <a:ext cx="3478768" cy="670084"/>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Printed document (offline storage)</a:t>
            </a:r>
            <a:endParaRPr b="0" i="0" sz="1600" u="none" cap="none" strike="noStrike"/>
          </a:p>
        </p:txBody>
      </p:sp>
      <p:sp>
        <p:nvSpPr>
          <p:cNvPr id="257" name="Google Shape;257;p13"/>
          <p:cNvSpPr/>
          <p:nvPr/>
        </p:nvSpPr>
        <p:spPr>
          <a:xfrm>
            <a:off x="10321528" y="3582114"/>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51D3A"/>
              </a:buClr>
              <a:buSzPts val="1900"/>
              <a:buFont typeface="Funnel Display"/>
              <a:buNone/>
            </a:pPr>
            <a:r>
              <a:rPr b="0" i="0" lang="en-US" sz="1900" u="none" cap="none" strike="noStrike">
                <a:solidFill>
                  <a:srgbClr val="051D3A"/>
                </a:solidFill>
                <a:latin typeface="Funnel Display"/>
                <a:ea typeface="Funnel Display"/>
                <a:cs typeface="Funnel Display"/>
                <a:sym typeface="Funnel Display"/>
              </a:rPr>
              <a:t>When It's Needed:</a:t>
            </a:r>
            <a:endParaRPr b="0" i="0" sz="1900" u="none" cap="none" strike="noStrike"/>
          </a:p>
        </p:txBody>
      </p:sp>
      <p:sp>
        <p:nvSpPr>
          <p:cNvPr id="258" name="Google Shape;258;p13"/>
          <p:cNvSpPr/>
          <p:nvPr/>
        </p:nvSpPr>
        <p:spPr>
          <a:xfrm>
            <a:off x="10321528" y="4099560"/>
            <a:ext cx="3478768" cy="670084"/>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BitLocker detects unauthorized system changes</a:t>
            </a:r>
            <a:endParaRPr b="0" i="0" sz="1600" u="none" cap="none" strike="noStrike"/>
          </a:p>
        </p:txBody>
      </p:sp>
      <p:sp>
        <p:nvSpPr>
          <p:cNvPr id="259" name="Google Shape;259;p13"/>
          <p:cNvSpPr/>
          <p:nvPr/>
        </p:nvSpPr>
        <p:spPr>
          <a:xfrm>
            <a:off x="10321528" y="4842867"/>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User forgets PIN or password</a:t>
            </a:r>
            <a:endParaRPr b="0" i="0" sz="1600" u="none" cap="none" strike="noStrike"/>
          </a:p>
        </p:txBody>
      </p:sp>
      <p:sp>
        <p:nvSpPr>
          <p:cNvPr id="260" name="Google Shape;260;p13"/>
          <p:cNvSpPr/>
          <p:nvPr/>
        </p:nvSpPr>
        <p:spPr>
          <a:xfrm>
            <a:off x="10321528" y="5251133"/>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TPM is cleared or replaced</a:t>
            </a:r>
            <a:endParaRPr b="0" i="0" sz="1600" u="none" cap="none" strike="noStrike"/>
          </a:p>
        </p:txBody>
      </p:sp>
      <p:sp>
        <p:nvSpPr>
          <p:cNvPr id="261" name="Google Shape;261;p13"/>
          <p:cNvSpPr/>
          <p:nvPr/>
        </p:nvSpPr>
        <p:spPr>
          <a:xfrm>
            <a:off x="10321528" y="5659398"/>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BIOS/UEFI firmware is updated</a:t>
            </a:r>
            <a:endParaRPr b="0" i="0" sz="1600" u="none" cap="none" strike="noStrike"/>
          </a:p>
        </p:txBody>
      </p:sp>
      <p:sp>
        <p:nvSpPr>
          <p:cNvPr id="262" name="Google Shape;262;p13"/>
          <p:cNvSpPr/>
          <p:nvPr/>
        </p:nvSpPr>
        <p:spPr>
          <a:xfrm>
            <a:off x="6324124" y="6973372"/>
            <a:ext cx="7468553"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282B7"/>
              </a:buClr>
              <a:buSzPts val="1600"/>
              <a:buFont typeface="Funnel Sans"/>
              <a:buNone/>
            </a:pPr>
            <a:r>
              <a:rPr b="1" i="0" lang="en-US" sz="1600" u="none" cap="none" strike="noStrike">
                <a:solidFill>
                  <a:srgbClr val="E282B7"/>
                </a:solidFill>
                <a:latin typeface="Funnel Sans"/>
                <a:ea typeface="Funnel Sans"/>
                <a:cs typeface="Funnel Sans"/>
                <a:sym typeface="Funnel Sans"/>
              </a:rPr>
              <a:t>Warning:</a:t>
            </a:r>
            <a:r>
              <a:rPr b="0" i="0" lang="en-US" sz="1600" u="none" cap="none" strike="noStrike">
                <a:solidFill>
                  <a:srgbClr val="2B3541"/>
                </a:solidFill>
                <a:latin typeface="Funnel Sans"/>
                <a:ea typeface="Funnel Sans"/>
                <a:cs typeface="Funnel Sans"/>
                <a:sym typeface="Funnel Sans"/>
              </a:rPr>
              <a:t> Losing your recovery key means permanent data loss if you can't unlock the drive through other means.</a:t>
            </a:r>
            <a:endParaRPr b="0" i="0" sz="16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4"/>
          <p:cNvSpPr/>
          <p:nvPr/>
        </p:nvSpPr>
        <p:spPr>
          <a:xfrm>
            <a:off x="837724" y="1842373"/>
            <a:ext cx="11362849"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Chapter 6: Identifying BitLocker Keys in Windows</a:t>
            </a:r>
            <a:endParaRPr b="0" i="0" sz="3850" u="none" cap="none" strike="noStrike"/>
          </a:p>
        </p:txBody>
      </p:sp>
      <p:sp>
        <p:nvSpPr>
          <p:cNvPr id="269" name="Google Shape;269;p14"/>
          <p:cNvSpPr/>
          <p:nvPr/>
        </p:nvSpPr>
        <p:spPr>
          <a:xfrm>
            <a:off x="837724" y="2877145"/>
            <a:ext cx="4178618" cy="3509962"/>
          </a:xfrm>
          <a:prstGeom prst="roundRect">
            <a:avLst>
              <a:gd fmla="val 2506" name="adj"/>
            </a:avLst>
          </a:prstGeom>
          <a:solidFill>
            <a:srgbClr val="FAF5EB"/>
          </a:solidFill>
          <a:ln cap="flat" cmpd="sng" w="22850">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1070015" y="3109436"/>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Microsoft Account</a:t>
            </a:r>
            <a:endParaRPr b="0" i="0" sz="1900" u="none" cap="none" strike="noStrike"/>
          </a:p>
        </p:txBody>
      </p:sp>
      <p:sp>
        <p:nvSpPr>
          <p:cNvPr id="271" name="Google Shape;271;p14"/>
          <p:cNvSpPr/>
          <p:nvPr/>
        </p:nvSpPr>
        <p:spPr>
          <a:xfrm>
            <a:off x="1070015" y="3543062"/>
            <a:ext cx="3714036"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For personal devices, recovery keys are often backed up to your Microsoft Account. Visit:</a:t>
            </a:r>
            <a:endParaRPr b="0" i="0" sz="1600" u="none" cap="none" strike="noStrike"/>
          </a:p>
        </p:txBody>
      </p:sp>
      <p:sp>
        <p:nvSpPr>
          <p:cNvPr id="272" name="Google Shape;272;p14"/>
          <p:cNvSpPr/>
          <p:nvPr/>
        </p:nvSpPr>
        <p:spPr>
          <a:xfrm>
            <a:off x="1070015" y="4673798"/>
            <a:ext cx="3714036" cy="6853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Consolas"/>
              <a:buNone/>
            </a:pPr>
            <a:r>
              <a:rPr b="0" i="0" lang="en-US" sz="1600" u="none" cap="none" strike="noStrike">
                <a:solidFill>
                  <a:srgbClr val="2B3541"/>
                </a:solidFill>
                <a:highlight>
                  <a:srgbClr val="EDE8DE"/>
                </a:highlight>
                <a:latin typeface="Consolas"/>
                <a:ea typeface="Consolas"/>
                <a:cs typeface="Consolas"/>
                <a:sym typeface="Consolas"/>
              </a:rPr>
              <a:t>https://account.microsoft.com/devices/recoverykey</a:t>
            </a:r>
            <a:endParaRPr b="0" i="0" sz="1600" u="none" cap="none" strike="noStrike"/>
          </a:p>
        </p:txBody>
      </p:sp>
      <p:sp>
        <p:nvSpPr>
          <p:cNvPr id="273" name="Google Shape;273;p14"/>
          <p:cNvSpPr/>
          <p:nvPr/>
        </p:nvSpPr>
        <p:spPr>
          <a:xfrm>
            <a:off x="1070015" y="5484733"/>
            <a:ext cx="3714036"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Sign in with the same Microsoft account used on the encrypted device.</a:t>
            </a:r>
            <a:endParaRPr b="0" i="0" sz="1600" u="none" cap="none" strike="noStrike"/>
          </a:p>
        </p:txBody>
      </p:sp>
      <p:sp>
        <p:nvSpPr>
          <p:cNvPr id="274" name="Google Shape;274;p14"/>
          <p:cNvSpPr/>
          <p:nvPr/>
        </p:nvSpPr>
        <p:spPr>
          <a:xfrm>
            <a:off x="5225772" y="2877145"/>
            <a:ext cx="4178737" cy="3509962"/>
          </a:xfrm>
          <a:prstGeom prst="roundRect">
            <a:avLst>
              <a:gd fmla="val 2506" name="adj"/>
            </a:avLst>
          </a:prstGeom>
          <a:solidFill>
            <a:srgbClr val="FAF5EB"/>
          </a:solidFill>
          <a:ln cap="flat" cmpd="sng" w="22850">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5458063" y="3109436"/>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Active Directory</a:t>
            </a:r>
            <a:endParaRPr b="0" i="0" sz="1900" u="none" cap="none" strike="noStrike"/>
          </a:p>
        </p:txBody>
      </p:sp>
      <p:sp>
        <p:nvSpPr>
          <p:cNvPr id="276" name="Google Shape;276;p14"/>
          <p:cNvSpPr/>
          <p:nvPr/>
        </p:nvSpPr>
        <p:spPr>
          <a:xfrm>
            <a:off x="5458063" y="3543062"/>
            <a:ext cx="3714155" cy="167520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In enterprise environments, IT administrators can retrieve recovery keys from Active Directory or Microsoft Endpoint Manager for organization-managed devices.</a:t>
            </a:r>
            <a:endParaRPr b="0" i="0" sz="1600" u="none" cap="none" strike="noStrike"/>
          </a:p>
        </p:txBody>
      </p:sp>
      <p:sp>
        <p:nvSpPr>
          <p:cNvPr id="277" name="Google Shape;277;p14"/>
          <p:cNvSpPr/>
          <p:nvPr/>
        </p:nvSpPr>
        <p:spPr>
          <a:xfrm>
            <a:off x="9613940" y="2877145"/>
            <a:ext cx="4178737" cy="3509962"/>
          </a:xfrm>
          <a:prstGeom prst="roundRect">
            <a:avLst>
              <a:gd fmla="val 2506" name="adj"/>
            </a:avLst>
          </a:prstGeom>
          <a:solidFill>
            <a:srgbClr val="FAF5EB"/>
          </a:solidFill>
          <a:ln cap="flat" cmpd="sng" w="22850">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9846231" y="3109436"/>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Command Line Tools</a:t>
            </a:r>
            <a:endParaRPr b="0" i="0" sz="1900" u="none" cap="none" strike="noStrike"/>
          </a:p>
        </p:txBody>
      </p:sp>
      <p:sp>
        <p:nvSpPr>
          <p:cNvPr id="279" name="Google Shape;279;p14"/>
          <p:cNvSpPr/>
          <p:nvPr/>
        </p:nvSpPr>
        <p:spPr>
          <a:xfrm>
            <a:off x="9846231" y="3543062"/>
            <a:ext cx="3714155"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Use Windows PowerShell or Command Prompt to check BitLocker status and key protectors:</a:t>
            </a:r>
            <a:endParaRPr b="0" i="0" sz="1600" u="none" cap="none" strike="noStrike"/>
          </a:p>
        </p:txBody>
      </p:sp>
      <p:sp>
        <p:nvSpPr>
          <p:cNvPr id="280" name="Google Shape;280;p14"/>
          <p:cNvSpPr/>
          <p:nvPr/>
        </p:nvSpPr>
        <p:spPr>
          <a:xfrm>
            <a:off x="9846231" y="4673798"/>
            <a:ext cx="3714155" cy="67770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Consolas"/>
              <a:buNone/>
            </a:pPr>
            <a:r>
              <a:rPr b="0" i="0" lang="en-US" sz="1600" u="none" cap="none" strike="noStrike">
                <a:solidFill>
                  <a:srgbClr val="2B3541"/>
                </a:solidFill>
                <a:highlight>
                  <a:srgbClr val="EDE8DE"/>
                </a:highlight>
                <a:latin typeface="Consolas"/>
                <a:ea typeface="Consolas"/>
                <a:cs typeface="Consolas"/>
                <a:sym typeface="Consolas"/>
              </a:rPr>
              <a:t>manage-bde -status</a:t>
            </a:r>
            <a:r>
              <a:rPr b="0" i="0" lang="en-US" sz="1600" u="none" cap="none" strike="noStrike">
                <a:solidFill>
                  <a:srgbClr val="2B3541"/>
                </a:solidFill>
                <a:latin typeface="Funnel Sans"/>
                <a:ea typeface="Funnel Sans"/>
                <a:cs typeface="Funnel Sans"/>
                <a:sym typeface="Funnel Sans"/>
              </a:rPr>
              <a:t> (shows encryption status)</a:t>
            </a:r>
            <a:endParaRPr b="0" i="0" sz="1600" u="none" cap="none" strike="noStrike"/>
          </a:p>
        </p:txBody>
      </p:sp>
      <p:sp>
        <p:nvSpPr>
          <p:cNvPr id="281" name="Google Shape;281;p14"/>
          <p:cNvSpPr/>
          <p:nvPr/>
        </p:nvSpPr>
        <p:spPr>
          <a:xfrm>
            <a:off x="9846231" y="5477113"/>
            <a:ext cx="3714155" cy="67770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Consolas"/>
              <a:buNone/>
            </a:pPr>
            <a:r>
              <a:rPr b="0" i="0" lang="en-US" sz="1600" u="none" cap="none" strike="noStrike">
                <a:solidFill>
                  <a:srgbClr val="2B3541"/>
                </a:solidFill>
                <a:highlight>
                  <a:srgbClr val="EDE8DE"/>
                </a:highlight>
                <a:latin typeface="Consolas"/>
                <a:ea typeface="Consolas"/>
                <a:cs typeface="Consolas"/>
                <a:sym typeface="Consolas"/>
              </a:rPr>
              <a:t>manage-bde -protectors -get C:</a:t>
            </a:r>
            <a:r>
              <a:rPr b="0" i="0" lang="en-US" sz="1600" u="none" cap="none" strike="noStrike">
                <a:solidFill>
                  <a:srgbClr val="2B3541"/>
                </a:solidFill>
                <a:latin typeface="Funnel Sans"/>
                <a:ea typeface="Funnel Sans"/>
                <a:cs typeface="Funnel Sans"/>
                <a:sym typeface="Funnel Sans"/>
              </a:rPr>
              <a:t> (lists key protectors and recovery key IDs)</a:t>
            </a:r>
            <a:endParaRPr b="0" i="0" sz="160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preencoded.png" id="287" name="Google Shape;287;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88" name="Google Shape;288;p15"/>
          <p:cNvSpPr/>
          <p:nvPr/>
        </p:nvSpPr>
        <p:spPr>
          <a:xfrm>
            <a:off x="837724" y="1739622"/>
            <a:ext cx="7468553" cy="1847731"/>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Using manage-bde Command to View BitLocker Status and Keys</a:t>
            </a:r>
            <a:endParaRPr b="0" i="0" sz="3850" u="none" cap="none" strike="noStrike"/>
          </a:p>
        </p:txBody>
      </p:sp>
      <p:sp>
        <p:nvSpPr>
          <p:cNvPr id="289" name="Google Shape;289;p15"/>
          <p:cNvSpPr/>
          <p:nvPr/>
        </p:nvSpPr>
        <p:spPr>
          <a:xfrm>
            <a:off x="837724" y="3901440"/>
            <a:ext cx="7468553" cy="134778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The Command Prompt screenshot shows the output of the </a:t>
            </a:r>
            <a:r>
              <a:rPr b="0" i="0" lang="en-US" sz="1600" u="none" cap="none" strike="noStrike">
                <a:solidFill>
                  <a:srgbClr val="2B3541"/>
                </a:solidFill>
                <a:highlight>
                  <a:srgbClr val="EDE8DE"/>
                </a:highlight>
                <a:latin typeface="Consolas"/>
                <a:ea typeface="Consolas"/>
                <a:cs typeface="Consolas"/>
                <a:sym typeface="Consolas"/>
              </a:rPr>
              <a:t>manage-bde</a:t>
            </a:r>
            <a:r>
              <a:rPr b="0" i="0" lang="en-US" sz="1600" u="none" cap="none" strike="noStrike">
                <a:solidFill>
                  <a:srgbClr val="2B3541"/>
                </a:solidFill>
                <a:latin typeface="Funnel Sans"/>
                <a:ea typeface="Funnel Sans"/>
                <a:cs typeface="Funnel Sans"/>
                <a:sym typeface="Funnel Sans"/>
              </a:rPr>
              <a:t> command, displaying encryption status information for a BitLocker-protected drive. The recovery key ID is visible, which can be used to identify the specific recovery key needed to unlock this drive.</a:t>
            </a:r>
            <a:endParaRPr b="0" i="0" sz="1600" u="none" cap="none" strike="noStrike"/>
          </a:p>
        </p:txBody>
      </p:sp>
      <p:sp>
        <p:nvSpPr>
          <p:cNvPr id="290" name="Google Shape;290;p15"/>
          <p:cNvSpPr/>
          <p:nvPr/>
        </p:nvSpPr>
        <p:spPr>
          <a:xfrm>
            <a:off x="837724" y="5484852"/>
            <a:ext cx="7468553"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This command-line interface provides detailed technical information about BitLocker's configuration on your system, including encryption method, key protectors in use, and encryption progress.</a:t>
            </a:r>
            <a:endParaRPr b="0" i="0" sz="16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p:nvPr/>
        </p:nvSpPr>
        <p:spPr>
          <a:xfrm>
            <a:off x="734139" y="541377"/>
            <a:ext cx="10585133" cy="53971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51D3A"/>
              </a:buClr>
              <a:buSzPts val="3400"/>
              <a:buFont typeface="Funnel Display"/>
              <a:buNone/>
            </a:pPr>
            <a:r>
              <a:rPr b="0" i="0" lang="en-US" sz="3400" u="none" cap="none" strike="noStrike">
                <a:solidFill>
                  <a:srgbClr val="051D3A"/>
                </a:solidFill>
                <a:latin typeface="Funnel Display"/>
                <a:ea typeface="Funnel Display"/>
                <a:cs typeface="Funnel Display"/>
                <a:sym typeface="Funnel Display"/>
              </a:rPr>
              <a:t>How to Enable BitLocker on Windows (Step-by-Step)</a:t>
            </a:r>
            <a:endParaRPr b="0" i="0" sz="3400" u="none" cap="none" strike="noStrike"/>
          </a:p>
        </p:txBody>
      </p:sp>
      <p:sp>
        <p:nvSpPr>
          <p:cNvPr id="297" name="Google Shape;297;p16"/>
          <p:cNvSpPr/>
          <p:nvPr/>
        </p:nvSpPr>
        <p:spPr>
          <a:xfrm>
            <a:off x="734139" y="1448157"/>
            <a:ext cx="183475" cy="1101209"/>
          </a:xfrm>
          <a:prstGeom prst="roundRect">
            <a:avLst>
              <a:gd fmla="val 42018" name="adj"/>
            </a:avLst>
          </a:prstGeom>
          <a:solidFill>
            <a:srgbClr val="FCF9F3"/>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1101090" y="1631633"/>
            <a:ext cx="2474595" cy="269915"/>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2B3541"/>
              </a:buClr>
              <a:buSzPts val="1700"/>
              <a:buFont typeface="Funnel Display"/>
              <a:buNone/>
            </a:pPr>
            <a:r>
              <a:rPr b="0" i="0" lang="en-US" sz="1700" u="none" cap="none" strike="noStrike">
                <a:solidFill>
                  <a:srgbClr val="2B3541"/>
                </a:solidFill>
                <a:latin typeface="Funnel Display"/>
                <a:ea typeface="Funnel Display"/>
                <a:cs typeface="Funnel Display"/>
                <a:sym typeface="Funnel Display"/>
              </a:rPr>
              <a:t>Open BitLocker Settings</a:t>
            </a:r>
            <a:endParaRPr b="0" i="0" sz="1700" u="none" cap="none" strike="noStrike"/>
          </a:p>
        </p:txBody>
      </p:sp>
      <p:sp>
        <p:nvSpPr>
          <p:cNvPr id="299" name="Google Shape;299;p16"/>
          <p:cNvSpPr/>
          <p:nvPr/>
        </p:nvSpPr>
        <p:spPr>
          <a:xfrm>
            <a:off x="1101090" y="2011561"/>
            <a:ext cx="12795171" cy="293727"/>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B3541"/>
              </a:buClr>
              <a:buSzPts val="1400"/>
              <a:buFont typeface="Funnel Sans"/>
              <a:buNone/>
            </a:pPr>
            <a:r>
              <a:rPr b="0" i="0" lang="en-US" sz="1400" u="none" cap="none" strike="noStrike">
                <a:solidFill>
                  <a:srgbClr val="2B3541"/>
                </a:solidFill>
                <a:latin typeface="Funnel Sans"/>
                <a:ea typeface="Funnel Sans"/>
                <a:cs typeface="Funnel Sans"/>
                <a:sym typeface="Funnel Sans"/>
              </a:rPr>
              <a:t>Navigate to Control Panel → System and Security → BitLocker Drive Encryption, or search for "BitLocker" in the Start menu.</a:t>
            </a:r>
            <a:endParaRPr b="0" i="0" sz="1400" u="none" cap="none" strike="noStrike"/>
          </a:p>
        </p:txBody>
      </p:sp>
      <p:sp>
        <p:nvSpPr>
          <p:cNvPr id="300" name="Google Shape;300;p16"/>
          <p:cNvSpPr/>
          <p:nvPr/>
        </p:nvSpPr>
        <p:spPr>
          <a:xfrm>
            <a:off x="1009412" y="2732842"/>
            <a:ext cx="183475" cy="1101209"/>
          </a:xfrm>
          <a:prstGeom prst="roundRect">
            <a:avLst>
              <a:gd fmla="val 42018" name="adj"/>
            </a:avLst>
          </a:prstGeom>
          <a:solidFill>
            <a:srgbClr val="FCF9F3"/>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1376363" y="2916317"/>
            <a:ext cx="2159437" cy="269915"/>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2B3541"/>
              </a:buClr>
              <a:buSzPts val="1700"/>
              <a:buFont typeface="Funnel Display"/>
              <a:buNone/>
            </a:pPr>
            <a:r>
              <a:rPr b="0" i="0" lang="en-US" sz="1700" u="none" cap="none" strike="noStrike">
                <a:solidFill>
                  <a:srgbClr val="2B3541"/>
                </a:solidFill>
                <a:latin typeface="Funnel Display"/>
                <a:ea typeface="Funnel Display"/>
                <a:cs typeface="Funnel Display"/>
                <a:sym typeface="Funnel Display"/>
              </a:rPr>
              <a:t>Select Drive</a:t>
            </a:r>
            <a:endParaRPr b="0" i="0" sz="1700" u="none" cap="none" strike="noStrike"/>
          </a:p>
        </p:txBody>
      </p:sp>
      <p:sp>
        <p:nvSpPr>
          <p:cNvPr id="302" name="Google Shape;302;p16"/>
          <p:cNvSpPr/>
          <p:nvPr/>
        </p:nvSpPr>
        <p:spPr>
          <a:xfrm>
            <a:off x="1376363" y="3296245"/>
            <a:ext cx="12519898" cy="293727"/>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B3541"/>
              </a:buClr>
              <a:buSzPts val="1400"/>
              <a:buFont typeface="Funnel Sans"/>
              <a:buNone/>
            </a:pPr>
            <a:r>
              <a:rPr b="0" i="0" lang="en-US" sz="1400" u="none" cap="none" strike="noStrike">
                <a:solidFill>
                  <a:srgbClr val="2B3541"/>
                </a:solidFill>
                <a:latin typeface="Funnel Sans"/>
                <a:ea typeface="Funnel Sans"/>
                <a:cs typeface="Funnel Sans"/>
                <a:sym typeface="Funnel Sans"/>
              </a:rPr>
              <a:t>Choose the drive you want to encrypt and click "Turn on BitLocker." You can encrypt both the system drive and additional data drives.</a:t>
            </a:r>
            <a:endParaRPr b="0" i="0" sz="1400" u="none" cap="none" strike="noStrike"/>
          </a:p>
        </p:txBody>
      </p:sp>
      <p:sp>
        <p:nvSpPr>
          <p:cNvPr id="303" name="Google Shape;303;p16"/>
          <p:cNvSpPr/>
          <p:nvPr/>
        </p:nvSpPr>
        <p:spPr>
          <a:xfrm>
            <a:off x="1284684" y="4017526"/>
            <a:ext cx="183475" cy="1101209"/>
          </a:xfrm>
          <a:prstGeom prst="roundRect">
            <a:avLst>
              <a:gd fmla="val 42018" name="adj"/>
            </a:avLst>
          </a:prstGeom>
          <a:solidFill>
            <a:srgbClr val="FCF9F3"/>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1651635" y="4201001"/>
            <a:ext cx="3175754" cy="269915"/>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2B3541"/>
              </a:buClr>
              <a:buSzPts val="1700"/>
              <a:buFont typeface="Funnel Display"/>
              <a:buNone/>
            </a:pPr>
            <a:r>
              <a:rPr b="0" i="0" lang="en-US" sz="1700" u="none" cap="none" strike="noStrike">
                <a:solidFill>
                  <a:srgbClr val="2B3541"/>
                </a:solidFill>
                <a:latin typeface="Funnel Display"/>
                <a:ea typeface="Funnel Display"/>
                <a:cs typeface="Funnel Display"/>
                <a:sym typeface="Funnel Display"/>
              </a:rPr>
              <a:t>Choose Authentication Method</a:t>
            </a:r>
            <a:endParaRPr b="0" i="0" sz="1700" u="none" cap="none" strike="noStrike"/>
          </a:p>
        </p:txBody>
      </p:sp>
      <p:sp>
        <p:nvSpPr>
          <p:cNvPr id="305" name="Google Shape;305;p16"/>
          <p:cNvSpPr/>
          <p:nvPr/>
        </p:nvSpPr>
        <p:spPr>
          <a:xfrm>
            <a:off x="1651635" y="4580930"/>
            <a:ext cx="12244626" cy="293727"/>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B3541"/>
              </a:buClr>
              <a:buSzPts val="1400"/>
              <a:buFont typeface="Funnel Sans"/>
              <a:buNone/>
            </a:pPr>
            <a:r>
              <a:rPr b="0" i="0" lang="en-US" sz="1400" u="none" cap="none" strike="noStrike">
                <a:solidFill>
                  <a:srgbClr val="2B3541"/>
                </a:solidFill>
                <a:latin typeface="Funnel Sans"/>
                <a:ea typeface="Funnel Sans"/>
                <a:cs typeface="Funnel Sans"/>
                <a:sym typeface="Funnel Sans"/>
              </a:rPr>
              <a:t>Select how you want to unlock your drive: TPM only, TPM + PIN, USB key, or password. TPM + PIN offers excellent security balance.</a:t>
            </a:r>
            <a:endParaRPr b="0" i="0" sz="1400" u="none" cap="none" strike="noStrike"/>
          </a:p>
        </p:txBody>
      </p:sp>
      <p:sp>
        <p:nvSpPr>
          <p:cNvPr id="306" name="Google Shape;306;p16"/>
          <p:cNvSpPr/>
          <p:nvPr/>
        </p:nvSpPr>
        <p:spPr>
          <a:xfrm>
            <a:off x="1560076" y="5302210"/>
            <a:ext cx="183475" cy="1101209"/>
          </a:xfrm>
          <a:prstGeom prst="roundRect">
            <a:avLst>
              <a:gd fmla="val 42018" name="adj"/>
            </a:avLst>
          </a:prstGeom>
          <a:solidFill>
            <a:srgbClr val="FCF9F3"/>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1927027" y="5485686"/>
            <a:ext cx="2159437" cy="269915"/>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2B3541"/>
              </a:buClr>
              <a:buSzPts val="1700"/>
              <a:buFont typeface="Funnel Display"/>
              <a:buNone/>
            </a:pPr>
            <a:r>
              <a:rPr b="0" i="0" lang="en-US" sz="1700" u="none" cap="none" strike="noStrike">
                <a:solidFill>
                  <a:srgbClr val="2B3541"/>
                </a:solidFill>
                <a:latin typeface="Funnel Display"/>
                <a:ea typeface="Funnel Display"/>
                <a:cs typeface="Funnel Display"/>
                <a:sym typeface="Funnel Display"/>
              </a:rPr>
              <a:t>Save Recovery Key</a:t>
            </a:r>
            <a:endParaRPr b="0" i="0" sz="1700" u="none" cap="none" strike="noStrike"/>
          </a:p>
        </p:txBody>
      </p:sp>
      <p:sp>
        <p:nvSpPr>
          <p:cNvPr id="308" name="Google Shape;308;p16"/>
          <p:cNvSpPr/>
          <p:nvPr/>
        </p:nvSpPr>
        <p:spPr>
          <a:xfrm>
            <a:off x="1927027" y="5865614"/>
            <a:ext cx="11969234" cy="293727"/>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B3541"/>
              </a:buClr>
              <a:buSzPts val="1400"/>
              <a:buFont typeface="Funnel Sans"/>
              <a:buNone/>
            </a:pPr>
            <a:r>
              <a:rPr b="0" i="0" lang="en-US" sz="1400" u="none" cap="none" strike="noStrike">
                <a:solidFill>
                  <a:srgbClr val="2B3541"/>
                </a:solidFill>
                <a:latin typeface="Funnel Sans"/>
                <a:ea typeface="Funnel Sans"/>
                <a:cs typeface="Funnel Sans"/>
                <a:sym typeface="Funnel Sans"/>
              </a:rPr>
              <a:t>Store your recovery key in your Microsoft account, save to a USB drive, or print it. </a:t>
            </a:r>
            <a:r>
              <a:rPr b="1" i="0" lang="en-US" sz="1400" u="none" cap="none" strike="noStrike">
                <a:solidFill>
                  <a:srgbClr val="3371A5"/>
                </a:solidFill>
                <a:latin typeface="Funnel Sans"/>
                <a:ea typeface="Funnel Sans"/>
                <a:cs typeface="Funnel Sans"/>
                <a:sym typeface="Funnel Sans"/>
              </a:rPr>
              <a:t>This step is crucial!</a:t>
            </a:r>
            <a:endParaRPr b="0" i="0" sz="1400" u="none" cap="none" strike="noStrike"/>
          </a:p>
        </p:txBody>
      </p:sp>
      <p:sp>
        <p:nvSpPr>
          <p:cNvPr id="309" name="Google Shape;309;p16"/>
          <p:cNvSpPr/>
          <p:nvPr/>
        </p:nvSpPr>
        <p:spPr>
          <a:xfrm>
            <a:off x="1284684" y="6586895"/>
            <a:ext cx="183475" cy="1101209"/>
          </a:xfrm>
          <a:prstGeom prst="roundRect">
            <a:avLst>
              <a:gd fmla="val 42018" name="adj"/>
            </a:avLst>
          </a:prstGeom>
          <a:solidFill>
            <a:srgbClr val="FCF9F3"/>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1651635" y="6770370"/>
            <a:ext cx="2159437" cy="269915"/>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2B3541"/>
              </a:buClr>
              <a:buSzPts val="1700"/>
              <a:buFont typeface="Funnel Display"/>
              <a:buNone/>
            </a:pPr>
            <a:r>
              <a:rPr b="0" i="0" lang="en-US" sz="1700" u="none" cap="none" strike="noStrike">
                <a:solidFill>
                  <a:srgbClr val="2B3541"/>
                </a:solidFill>
                <a:latin typeface="Funnel Display"/>
                <a:ea typeface="Funnel Display"/>
                <a:cs typeface="Funnel Display"/>
                <a:sym typeface="Funnel Display"/>
              </a:rPr>
              <a:t>Start Encryption</a:t>
            </a:r>
            <a:endParaRPr b="0" i="0" sz="1700" u="none" cap="none" strike="noStrike"/>
          </a:p>
        </p:txBody>
      </p:sp>
      <p:sp>
        <p:nvSpPr>
          <p:cNvPr id="311" name="Google Shape;311;p16"/>
          <p:cNvSpPr/>
          <p:nvPr/>
        </p:nvSpPr>
        <p:spPr>
          <a:xfrm>
            <a:off x="1651635" y="7150298"/>
            <a:ext cx="12244626" cy="293727"/>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B3541"/>
              </a:buClr>
              <a:buSzPts val="1400"/>
              <a:buFont typeface="Funnel Sans"/>
              <a:buNone/>
            </a:pPr>
            <a:r>
              <a:rPr b="0" i="0" lang="en-US" sz="1400" u="none" cap="none" strike="noStrike">
                <a:solidFill>
                  <a:srgbClr val="2B3541"/>
                </a:solidFill>
                <a:latin typeface="Funnel Sans"/>
                <a:ea typeface="Funnel Sans"/>
                <a:cs typeface="Funnel Sans"/>
                <a:sym typeface="Funnel Sans"/>
              </a:rPr>
              <a:t>Choose to encrypt used space only (faster) or entire drive (more secure), then click "Start encrypting." Your system remains usable during encryption.</a:t>
            </a:r>
            <a:endParaRPr b="0" i="0" sz="140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preencoded.png" id="317" name="Google Shape;317;p17"/>
          <p:cNvPicPr preferRelativeResize="0"/>
          <p:nvPr/>
        </p:nvPicPr>
        <p:blipFill rotWithShape="1">
          <a:blip r:embed="rId3">
            <a:alphaModFix/>
          </a:blip>
          <a:srcRect b="0" l="0" r="0" t="0"/>
          <a:stretch/>
        </p:blipFill>
        <p:spPr>
          <a:xfrm>
            <a:off x="0" y="0"/>
            <a:ext cx="14630400" cy="2618184"/>
          </a:xfrm>
          <a:prstGeom prst="rect">
            <a:avLst/>
          </a:prstGeom>
          <a:noFill/>
          <a:ln>
            <a:noFill/>
          </a:ln>
        </p:spPr>
      </p:pic>
      <p:sp>
        <p:nvSpPr>
          <p:cNvPr id="318" name="Google Shape;318;p17"/>
          <p:cNvSpPr/>
          <p:nvPr/>
        </p:nvSpPr>
        <p:spPr>
          <a:xfrm>
            <a:off x="837724" y="3203496"/>
            <a:ext cx="8652391"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BitLocker in Enterprise Environments</a:t>
            </a:r>
            <a:endParaRPr b="0" i="0" sz="3850" u="none" cap="none" strike="noStrike"/>
          </a:p>
        </p:txBody>
      </p:sp>
      <p:sp>
        <p:nvSpPr>
          <p:cNvPr id="319" name="Google Shape;319;p17"/>
          <p:cNvSpPr/>
          <p:nvPr/>
        </p:nvSpPr>
        <p:spPr>
          <a:xfrm>
            <a:off x="837725" y="3923475"/>
            <a:ext cx="5719200" cy="5589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51D3A"/>
              </a:buClr>
              <a:buSzPts val="2300"/>
              <a:buFont typeface="Funnel Display"/>
              <a:buNone/>
            </a:pPr>
            <a:r>
              <a:rPr b="0" i="0" lang="en-US" sz="2400" u="none" cap="none" strike="noStrike">
                <a:solidFill>
                  <a:srgbClr val="051D3A"/>
                </a:solidFill>
                <a:latin typeface="Funnel Display"/>
                <a:ea typeface="Funnel Display"/>
                <a:cs typeface="Funnel Display"/>
                <a:sym typeface="Funnel Display"/>
              </a:rPr>
              <a:t>Centralized Management</a:t>
            </a:r>
            <a:endParaRPr b="0" i="0" sz="2400" u="none" cap="none" strike="noStrike"/>
          </a:p>
        </p:txBody>
      </p:sp>
      <p:sp>
        <p:nvSpPr>
          <p:cNvPr id="320" name="Google Shape;320;p17"/>
          <p:cNvSpPr/>
          <p:nvPr/>
        </p:nvSpPr>
        <p:spPr>
          <a:xfrm>
            <a:off x="837725" y="4368076"/>
            <a:ext cx="6222000" cy="436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In corporate settings, BitLocker can be managed through:</a:t>
            </a:r>
            <a:endParaRPr b="0" i="0" sz="1800" u="none" cap="none" strike="noStrike"/>
          </a:p>
        </p:txBody>
      </p:sp>
      <p:sp>
        <p:nvSpPr>
          <p:cNvPr id="321" name="Google Shape;321;p17"/>
          <p:cNvSpPr/>
          <p:nvPr/>
        </p:nvSpPr>
        <p:spPr>
          <a:xfrm>
            <a:off x="837725" y="5049853"/>
            <a:ext cx="6222000" cy="436200"/>
          </a:xfrm>
          <a:prstGeom prst="rect">
            <a:avLst/>
          </a:prstGeom>
          <a:noFill/>
          <a:ln>
            <a:noFill/>
          </a:ln>
        </p:spPr>
        <p:txBody>
          <a:bodyPr anchorCtr="0" anchor="t" bIns="0" lIns="0" spcFirstLastPara="1" rIns="0" wrap="square" tIns="0">
            <a:noAutofit/>
          </a:bodyPr>
          <a:lstStyle/>
          <a:p>
            <a:pPr indent="-355600" lvl="0" marL="342900" marR="0" rtl="0" algn="l">
              <a:lnSpc>
                <a:spcPct val="162500"/>
              </a:lnSpc>
              <a:spcBef>
                <a:spcPts val="0"/>
              </a:spcBef>
              <a:spcAft>
                <a:spcPts val="0"/>
              </a:spcAft>
              <a:buClr>
                <a:srgbClr val="2B3541"/>
              </a:buClr>
              <a:buSzPts val="1800"/>
              <a:buFont typeface="Funnel Sans"/>
              <a:buChar char="•"/>
            </a:pPr>
            <a:r>
              <a:rPr b="0" i="0" lang="en-US" sz="1800" u="none" cap="none" strike="noStrike">
                <a:solidFill>
                  <a:srgbClr val="2B3541"/>
                </a:solidFill>
                <a:latin typeface="Funnel Sans"/>
                <a:ea typeface="Funnel Sans"/>
                <a:cs typeface="Funnel Sans"/>
                <a:sym typeface="Funnel Sans"/>
              </a:rPr>
              <a:t>Active Directory Domain Services</a:t>
            </a:r>
            <a:endParaRPr b="0" i="0" sz="1800" u="none" cap="none" strike="noStrike"/>
          </a:p>
        </p:txBody>
      </p:sp>
      <p:sp>
        <p:nvSpPr>
          <p:cNvPr id="322" name="Google Shape;322;p17"/>
          <p:cNvSpPr/>
          <p:nvPr/>
        </p:nvSpPr>
        <p:spPr>
          <a:xfrm>
            <a:off x="837725" y="5581537"/>
            <a:ext cx="6222000" cy="436200"/>
          </a:xfrm>
          <a:prstGeom prst="rect">
            <a:avLst/>
          </a:prstGeom>
          <a:noFill/>
          <a:ln>
            <a:noFill/>
          </a:ln>
        </p:spPr>
        <p:txBody>
          <a:bodyPr anchorCtr="0" anchor="t" bIns="0" lIns="0" spcFirstLastPara="1" rIns="0" wrap="square" tIns="0">
            <a:noAutofit/>
          </a:bodyPr>
          <a:lstStyle/>
          <a:p>
            <a:pPr indent="-355600" lvl="0" marL="342900" marR="0" rtl="0" algn="l">
              <a:lnSpc>
                <a:spcPct val="162500"/>
              </a:lnSpc>
              <a:spcBef>
                <a:spcPts val="0"/>
              </a:spcBef>
              <a:spcAft>
                <a:spcPts val="0"/>
              </a:spcAft>
              <a:buClr>
                <a:srgbClr val="2B3541"/>
              </a:buClr>
              <a:buSzPts val="1800"/>
              <a:buFont typeface="Funnel Sans"/>
              <a:buChar char="•"/>
            </a:pPr>
            <a:r>
              <a:rPr b="0" i="0" lang="en-US" sz="1800" u="none" cap="none" strike="noStrike">
                <a:solidFill>
                  <a:srgbClr val="2B3541"/>
                </a:solidFill>
                <a:latin typeface="Funnel Sans"/>
                <a:ea typeface="Funnel Sans"/>
                <a:cs typeface="Funnel Sans"/>
                <a:sym typeface="Funnel Sans"/>
              </a:rPr>
              <a:t>Microsoft Endpoint Manager (Intune)</a:t>
            </a:r>
            <a:endParaRPr b="0" i="0" sz="1800" u="none" cap="none" strike="noStrike"/>
          </a:p>
        </p:txBody>
      </p:sp>
      <p:sp>
        <p:nvSpPr>
          <p:cNvPr id="323" name="Google Shape;323;p17"/>
          <p:cNvSpPr/>
          <p:nvPr/>
        </p:nvSpPr>
        <p:spPr>
          <a:xfrm>
            <a:off x="837725" y="6113220"/>
            <a:ext cx="6222000" cy="436200"/>
          </a:xfrm>
          <a:prstGeom prst="rect">
            <a:avLst/>
          </a:prstGeom>
          <a:noFill/>
          <a:ln>
            <a:noFill/>
          </a:ln>
        </p:spPr>
        <p:txBody>
          <a:bodyPr anchorCtr="0" anchor="t" bIns="0" lIns="0" spcFirstLastPara="1" rIns="0" wrap="square" tIns="0">
            <a:noAutofit/>
          </a:bodyPr>
          <a:lstStyle/>
          <a:p>
            <a:pPr indent="-355600" lvl="0" marL="342900" marR="0" rtl="0" algn="l">
              <a:lnSpc>
                <a:spcPct val="162500"/>
              </a:lnSpc>
              <a:spcBef>
                <a:spcPts val="0"/>
              </a:spcBef>
              <a:spcAft>
                <a:spcPts val="0"/>
              </a:spcAft>
              <a:buClr>
                <a:srgbClr val="2B3541"/>
              </a:buClr>
              <a:buSzPts val="1800"/>
              <a:buFont typeface="Funnel Sans"/>
              <a:buChar char="•"/>
            </a:pPr>
            <a:r>
              <a:rPr b="0" i="0" lang="en-US" sz="1800" u="none" cap="none" strike="noStrike">
                <a:solidFill>
                  <a:srgbClr val="2B3541"/>
                </a:solidFill>
                <a:latin typeface="Funnel Sans"/>
                <a:ea typeface="Funnel Sans"/>
                <a:cs typeface="Funnel Sans"/>
                <a:sym typeface="Funnel Sans"/>
              </a:rPr>
              <a:t>Group Policy settings</a:t>
            </a:r>
            <a:endParaRPr b="0" i="0" sz="1800" u="none" cap="none" strike="noStrike"/>
          </a:p>
        </p:txBody>
      </p:sp>
      <p:sp>
        <p:nvSpPr>
          <p:cNvPr id="324" name="Google Shape;324;p17"/>
          <p:cNvSpPr/>
          <p:nvPr/>
        </p:nvSpPr>
        <p:spPr>
          <a:xfrm>
            <a:off x="837725" y="6794998"/>
            <a:ext cx="6222000" cy="8727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This enables IT administrators to enforce encryption policies across all organizational devices from a central console.</a:t>
            </a:r>
            <a:endParaRPr b="0" i="0" sz="1800" u="none" cap="none" strike="noStrike"/>
          </a:p>
        </p:txBody>
      </p:sp>
      <p:sp>
        <p:nvSpPr>
          <p:cNvPr id="325" name="Google Shape;325;p17"/>
          <p:cNvSpPr/>
          <p:nvPr/>
        </p:nvSpPr>
        <p:spPr>
          <a:xfrm>
            <a:off x="7578328" y="3923475"/>
            <a:ext cx="2957100" cy="4446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51D3A"/>
              </a:buClr>
              <a:buSzPts val="2300"/>
              <a:buFont typeface="Funnel Display"/>
              <a:buNone/>
            </a:pPr>
            <a:r>
              <a:rPr b="0" i="0" lang="en-US" sz="2400" u="none" cap="none" strike="noStrike">
                <a:solidFill>
                  <a:srgbClr val="051D3A"/>
                </a:solidFill>
                <a:latin typeface="Funnel Display"/>
                <a:ea typeface="Funnel Display"/>
                <a:cs typeface="Funnel Display"/>
                <a:sym typeface="Funnel Display"/>
              </a:rPr>
              <a:t>Enterprise Features</a:t>
            </a:r>
            <a:endParaRPr b="0" i="0" sz="2400" u="none" cap="none" strike="noStrike"/>
          </a:p>
        </p:txBody>
      </p:sp>
      <p:sp>
        <p:nvSpPr>
          <p:cNvPr id="326" name="Google Shape;326;p17"/>
          <p:cNvSpPr/>
          <p:nvPr/>
        </p:nvSpPr>
        <p:spPr>
          <a:xfrm>
            <a:off x="7578326" y="4368076"/>
            <a:ext cx="6222000" cy="436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371A5"/>
              </a:buClr>
              <a:buSzPts val="1600"/>
              <a:buFont typeface="Funnel Sans"/>
              <a:buNone/>
            </a:pPr>
            <a:r>
              <a:rPr b="0" i="0" lang="en-US" sz="1800" u="none" cap="none" strike="noStrike">
                <a:solidFill>
                  <a:srgbClr val="3371A5"/>
                </a:solidFill>
                <a:latin typeface="Funnel Sans"/>
                <a:ea typeface="Funnel Sans"/>
                <a:cs typeface="Funnel Sans"/>
                <a:sym typeface="Funnel Sans"/>
              </a:rPr>
              <a:t>Automated key backup</a:t>
            </a:r>
            <a:r>
              <a:rPr b="0" i="0" lang="en-US" sz="1800" u="none" cap="none" strike="noStrike">
                <a:solidFill>
                  <a:srgbClr val="2B3541"/>
                </a:solidFill>
                <a:latin typeface="Funnel Sans"/>
                <a:ea typeface="Funnel Sans"/>
                <a:cs typeface="Funnel Sans"/>
                <a:sym typeface="Funnel Sans"/>
              </a:rPr>
              <a:t> to Active Directory</a:t>
            </a:r>
            <a:endParaRPr b="0" i="0" sz="1800" u="none" cap="none" strike="noStrike"/>
          </a:p>
        </p:txBody>
      </p:sp>
      <p:sp>
        <p:nvSpPr>
          <p:cNvPr id="327" name="Google Shape;327;p17"/>
          <p:cNvSpPr/>
          <p:nvPr/>
        </p:nvSpPr>
        <p:spPr>
          <a:xfrm>
            <a:off x="7578326" y="4899759"/>
            <a:ext cx="6222000" cy="8727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371A5"/>
              </a:buClr>
              <a:buSzPts val="1600"/>
              <a:buFont typeface="Funnel Sans"/>
              <a:buNone/>
            </a:pPr>
            <a:r>
              <a:rPr b="0" i="0" lang="en-US" sz="1800" u="none" cap="none" strike="noStrike">
                <a:solidFill>
                  <a:srgbClr val="3371A5"/>
                </a:solidFill>
                <a:latin typeface="Funnel Sans"/>
                <a:ea typeface="Funnel Sans"/>
                <a:cs typeface="Funnel Sans"/>
                <a:sym typeface="Funnel Sans"/>
              </a:rPr>
              <a:t>Network Unlock</a:t>
            </a:r>
            <a:r>
              <a:rPr b="0" i="0" lang="en-US" sz="1800" u="none" cap="none" strike="noStrike">
                <a:solidFill>
                  <a:srgbClr val="2B3541"/>
                </a:solidFill>
                <a:latin typeface="Funnel Sans"/>
                <a:ea typeface="Funnel Sans"/>
                <a:cs typeface="Funnel Sans"/>
                <a:sym typeface="Funnel Sans"/>
              </a:rPr>
              <a:t> for automatic unlocking on trusted corporate networks</a:t>
            </a:r>
            <a:endParaRPr b="0" i="0" sz="1800" u="none" cap="none" strike="noStrike"/>
          </a:p>
        </p:txBody>
      </p:sp>
      <p:sp>
        <p:nvSpPr>
          <p:cNvPr id="328" name="Google Shape;328;p17"/>
          <p:cNvSpPr/>
          <p:nvPr/>
        </p:nvSpPr>
        <p:spPr>
          <a:xfrm>
            <a:off x="7578326" y="5867768"/>
            <a:ext cx="6222000" cy="8727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371A5"/>
              </a:buClr>
              <a:buSzPts val="1600"/>
              <a:buFont typeface="Funnel Sans"/>
              <a:buNone/>
            </a:pPr>
            <a:r>
              <a:rPr b="0" i="0" lang="en-US" sz="1800" u="none" cap="none" strike="noStrike">
                <a:solidFill>
                  <a:srgbClr val="3371A5"/>
                </a:solidFill>
                <a:latin typeface="Funnel Sans"/>
                <a:ea typeface="Funnel Sans"/>
                <a:cs typeface="Funnel Sans"/>
                <a:sym typeface="Funnel Sans"/>
              </a:rPr>
              <a:t>Policy enforcement</a:t>
            </a:r>
            <a:r>
              <a:rPr b="0" i="0" lang="en-US" sz="1800" u="none" cap="none" strike="noStrike">
                <a:solidFill>
                  <a:srgbClr val="2B3541"/>
                </a:solidFill>
                <a:latin typeface="Funnel Sans"/>
                <a:ea typeface="Funnel Sans"/>
                <a:cs typeface="Funnel Sans"/>
                <a:sym typeface="Funnel Sans"/>
              </a:rPr>
              <a:t> ensuring all devices comply with encryption standards</a:t>
            </a:r>
            <a:endParaRPr b="0" i="0" sz="1800" u="none" cap="none" strike="noStrike"/>
          </a:p>
        </p:txBody>
      </p:sp>
      <p:sp>
        <p:nvSpPr>
          <p:cNvPr id="329" name="Google Shape;329;p17"/>
          <p:cNvSpPr/>
          <p:nvPr/>
        </p:nvSpPr>
        <p:spPr>
          <a:xfrm>
            <a:off x="7578326" y="6835777"/>
            <a:ext cx="6222000" cy="436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371A5"/>
              </a:buClr>
              <a:buSzPts val="1600"/>
              <a:buFont typeface="Funnel Sans"/>
              <a:buNone/>
            </a:pPr>
            <a:r>
              <a:rPr b="0" i="0" lang="en-US" sz="1800" u="none" cap="none" strike="noStrike">
                <a:solidFill>
                  <a:srgbClr val="3371A5"/>
                </a:solidFill>
                <a:latin typeface="Funnel Sans"/>
                <a:ea typeface="Funnel Sans"/>
                <a:cs typeface="Funnel Sans"/>
                <a:sym typeface="Funnel Sans"/>
              </a:rPr>
              <a:t>Compliance reporting</a:t>
            </a:r>
            <a:r>
              <a:rPr b="0" i="0" lang="en-US" sz="1800" u="none" cap="none" strike="noStrike">
                <a:solidFill>
                  <a:srgbClr val="2B3541"/>
                </a:solidFill>
                <a:latin typeface="Funnel Sans"/>
                <a:ea typeface="Funnel Sans"/>
                <a:cs typeface="Funnel Sans"/>
                <a:sym typeface="Funnel Sans"/>
              </a:rPr>
              <a:t> for regulatory requirements</a:t>
            </a:r>
            <a:endParaRPr b="0" i="0" sz="18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8"/>
          <p:cNvSpPr/>
          <p:nvPr/>
        </p:nvSpPr>
        <p:spPr>
          <a:xfrm>
            <a:off x="574238" y="394692"/>
            <a:ext cx="7063026" cy="422196"/>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051D3A"/>
              </a:buClr>
              <a:buSzPts val="2650"/>
              <a:buFont typeface="Funnel Display"/>
              <a:buNone/>
            </a:pPr>
            <a:r>
              <a:rPr b="0" i="0" lang="en-US" sz="2650" u="none" cap="none" strike="noStrike">
                <a:solidFill>
                  <a:srgbClr val="051D3A"/>
                </a:solidFill>
                <a:latin typeface="Funnel Display"/>
                <a:ea typeface="Funnel Display"/>
                <a:cs typeface="Funnel Display"/>
                <a:sym typeface="Funnel Display"/>
              </a:rPr>
              <a:t>BitLocker Enterprise Management Workflow</a:t>
            </a:r>
            <a:endParaRPr b="0" i="0" sz="2650" u="none" cap="none" strike="noStrike"/>
          </a:p>
        </p:txBody>
      </p:sp>
      <p:pic>
        <p:nvPicPr>
          <p:cNvPr descr="preencoded.png" id="336" name="Google Shape;336;p18"/>
          <p:cNvPicPr preferRelativeResize="0"/>
          <p:nvPr/>
        </p:nvPicPr>
        <p:blipFill rotWithShape="1">
          <a:blip r:embed="rId3">
            <a:alphaModFix/>
          </a:blip>
          <a:srcRect b="0" l="0" r="0" t="0"/>
          <a:stretch/>
        </p:blipFill>
        <p:spPr>
          <a:xfrm>
            <a:off x="1269150" y="1879225"/>
            <a:ext cx="12141172" cy="5555152"/>
          </a:xfrm>
          <a:prstGeom prst="rect">
            <a:avLst/>
          </a:prstGeom>
          <a:noFill/>
          <a:ln>
            <a:noFill/>
          </a:ln>
        </p:spPr>
      </p:pic>
      <p:pic>
        <p:nvPicPr>
          <p:cNvPr descr="preencoded.png" id="337" name="Google Shape;337;p18"/>
          <p:cNvPicPr preferRelativeResize="0"/>
          <p:nvPr/>
        </p:nvPicPr>
        <p:blipFill rotWithShape="1">
          <a:blip r:embed="rId4">
            <a:alphaModFix/>
          </a:blip>
          <a:srcRect b="0" l="0" r="0" t="0"/>
          <a:stretch/>
        </p:blipFill>
        <p:spPr>
          <a:xfrm>
            <a:off x="2344545" y="5031767"/>
            <a:ext cx="401758" cy="401758"/>
          </a:xfrm>
          <a:prstGeom prst="rect">
            <a:avLst/>
          </a:prstGeom>
          <a:noFill/>
          <a:ln>
            <a:noFill/>
          </a:ln>
        </p:spPr>
      </p:pic>
      <p:sp>
        <p:nvSpPr>
          <p:cNvPr id="338" name="Google Shape;338;p18"/>
          <p:cNvSpPr/>
          <p:nvPr/>
        </p:nvSpPr>
        <p:spPr>
          <a:xfrm>
            <a:off x="1089470" y="6827122"/>
            <a:ext cx="2835741" cy="354258"/>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2B3541"/>
              </a:buClr>
              <a:buSzPts val="1250"/>
              <a:buFont typeface="Funnel Display"/>
              <a:buNone/>
            </a:pPr>
            <a:r>
              <a:rPr b="0" i="0" lang="en-US" sz="1750" u="none" cap="none" strike="noStrike">
                <a:solidFill>
                  <a:srgbClr val="2B3541"/>
                </a:solidFill>
                <a:latin typeface="Funnel Display"/>
                <a:ea typeface="Funnel Display"/>
                <a:cs typeface="Funnel Display"/>
                <a:sym typeface="Funnel Display"/>
              </a:rPr>
              <a:t>IT Admin Console</a:t>
            </a:r>
            <a:endParaRPr b="0" i="0" sz="1750" u="none" cap="none" strike="noStrike"/>
          </a:p>
        </p:txBody>
      </p:sp>
      <p:sp>
        <p:nvSpPr>
          <p:cNvPr id="339" name="Google Shape;339;p18"/>
          <p:cNvSpPr/>
          <p:nvPr/>
        </p:nvSpPr>
        <p:spPr>
          <a:xfrm>
            <a:off x="893613" y="7288516"/>
            <a:ext cx="3227455" cy="602637"/>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2B3541"/>
              </a:buClr>
              <a:buSzPts val="1050"/>
              <a:buFont typeface="Funnel Sans"/>
              <a:buNone/>
            </a:pPr>
            <a:r>
              <a:rPr b="0" i="0" lang="en-US" sz="1550" u="none" cap="none" strike="noStrike">
                <a:solidFill>
                  <a:srgbClr val="2B3541"/>
                </a:solidFill>
                <a:latin typeface="Funnel Sans"/>
                <a:ea typeface="Funnel Sans"/>
                <a:cs typeface="Funnel Sans"/>
                <a:sym typeface="Funnel Sans"/>
              </a:rPr>
              <a:t>Central hub for management and visibility</a:t>
            </a:r>
            <a:endParaRPr b="0" i="0" sz="1550" u="none" cap="none" strike="noStrike"/>
          </a:p>
        </p:txBody>
      </p:sp>
      <p:pic>
        <p:nvPicPr>
          <p:cNvPr descr="preencoded.png" id="340" name="Google Shape;340;p18"/>
          <p:cNvPicPr preferRelativeResize="0"/>
          <p:nvPr/>
        </p:nvPicPr>
        <p:blipFill rotWithShape="1">
          <a:blip r:embed="rId5">
            <a:alphaModFix/>
          </a:blip>
          <a:srcRect b="0" l="0" r="0" t="0"/>
          <a:stretch/>
        </p:blipFill>
        <p:spPr>
          <a:xfrm>
            <a:off x="4741700" y="4455914"/>
            <a:ext cx="401758" cy="401758"/>
          </a:xfrm>
          <a:prstGeom prst="rect">
            <a:avLst/>
          </a:prstGeom>
          <a:noFill/>
          <a:ln>
            <a:noFill/>
          </a:ln>
        </p:spPr>
      </p:pic>
      <p:sp>
        <p:nvSpPr>
          <p:cNvPr id="341" name="Google Shape;341;p18"/>
          <p:cNvSpPr/>
          <p:nvPr/>
        </p:nvSpPr>
        <p:spPr>
          <a:xfrm>
            <a:off x="3513409" y="1972967"/>
            <a:ext cx="2835741" cy="354258"/>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2B3541"/>
              </a:buClr>
              <a:buSzPts val="1250"/>
              <a:buFont typeface="Funnel Display"/>
              <a:buNone/>
            </a:pPr>
            <a:r>
              <a:rPr b="0" i="0" lang="en-US" sz="1950" u="none" cap="none" strike="noStrike">
                <a:solidFill>
                  <a:srgbClr val="2B3541"/>
                </a:solidFill>
                <a:latin typeface="Funnel Display"/>
                <a:ea typeface="Funnel Display"/>
                <a:cs typeface="Funnel Display"/>
                <a:sym typeface="Funnel Display"/>
              </a:rPr>
              <a:t>Policy Push</a:t>
            </a:r>
            <a:endParaRPr b="0" i="0" sz="1950" u="none" cap="none" strike="noStrike"/>
          </a:p>
        </p:txBody>
      </p:sp>
      <p:sp>
        <p:nvSpPr>
          <p:cNvPr id="342" name="Google Shape;342;p18"/>
          <p:cNvSpPr/>
          <p:nvPr/>
        </p:nvSpPr>
        <p:spPr>
          <a:xfrm>
            <a:off x="3317552" y="2434360"/>
            <a:ext cx="3227455" cy="602637"/>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2B3541"/>
              </a:buClr>
              <a:buSzPts val="1050"/>
              <a:buFont typeface="Funnel Sans"/>
              <a:buNone/>
            </a:pPr>
            <a:r>
              <a:rPr b="0" i="0" lang="en-US" sz="1750" u="none" cap="none" strike="noStrike">
                <a:solidFill>
                  <a:srgbClr val="2B3541"/>
                </a:solidFill>
                <a:latin typeface="Funnel Sans"/>
                <a:ea typeface="Funnel Sans"/>
                <a:cs typeface="Funnel Sans"/>
                <a:sym typeface="Funnel Sans"/>
              </a:rPr>
              <a:t>Deploy encryption policies to devices</a:t>
            </a:r>
            <a:endParaRPr b="0" i="0" sz="1750" u="none" cap="none" strike="noStrike"/>
          </a:p>
        </p:txBody>
      </p:sp>
      <p:pic>
        <p:nvPicPr>
          <p:cNvPr descr="preencoded.png" id="343" name="Google Shape;343;p18"/>
          <p:cNvPicPr preferRelativeResize="0"/>
          <p:nvPr/>
        </p:nvPicPr>
        <p:blipFill rotWithShape="1">
          <a:blip r:embed="rId6">
            <a:alphaModFix/>
          </a:blip>
          <a:srcRect b="0" l="0" r="0" t="0"/>
          <a:stretch/>
        </p:blipFill>
        <p:spPr>
          <a:xfrm>
            <a:off x="7138856" y="5031767"/>
            <a:ext cx="401758" cy="401758"/>
          </a:xfrm>
          <a:prstGeom prst="rect">
            <a:avLst/>
          </a:prstGeom>
          <a:noFill/>
          <a:ln>
            <a:noFill/>
          </a:ln>
        </p:spPr>
      </p:pic>
      <p:sp>
        <p:nvSpPr>
          <p:cNvPr id="344" name="Google Shape;344;p18"/>
          <p:cNvSpPr/>
          <p:nvPr/>
        </p:nvSpPr>
        <p:spPr>
          <a:xfrm>
            <a:off x="5883781" y="6827122"/>
            <a:ext cx="2835741" cy="354258"/>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2B3541"/>
              </a:buClr>
              <a:buSzPts val="1250"/>
              <a:buFont typeface="Funnel Display"/>
              <a:buNone/>
            </a:pPr>
            <a:r>
              <a:rPr b="0" i="0" lang="en-US" sz="1750" u="none" cap="none" strike="noStrike">
                <a:solidFill>
                  <a:srgbClr val="2B3541"/>
                </a:solidFill>
                <a:latin typeface="Funnel Display"/>
                <a:ea typeface="Funnel Display"/>
                <a:cs typeface="Funnel Display"/>
                <a:sym typeface="Funnel Display"/>
              </a:rPr>
              <a:t>Device Encryption</a:t>
            </a:r>
            <a:endParaRPr b="0" i="0" sz="1750" u="none" cap="none" strike="noStrike"/>
          </a:p>
        </p:txBody>
      </p:sp>
      <p:sp>
        <p:nvSpPr>
          <p:cNvPr id="345" name="Google Shape;345;p18"/>
          <p:cNvSpPr/>
          <p:nvPr/>
        </p:nvSpPr>
        <p:spPr>
          <a:xfrm>
            <a:off x="5687924" y="7288516"/>
            <a:ext cx="3227455" cy="602637"/>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2B3541"/>
              </a:buClr>
              <a:buSzPts val="1050"/>
              <a:buFont typeface="Funnel Sans"/>
              <a:buNone/>
            </a:pPr>
            <a:r>
              <a:rPr b="0" i="0" lang="en-US" sz="1550" u="none" cap="none" strike="noStrike">
                <a:solidFill>
                  <a:srgbClr val="2B3541"/>
                </a:solidFill>
                <a:latin typeface="Funnel Sans"/>
                <a:ea typeface="Funnel Sans"/>
                <a:cs typeface="Funnel Sans"/>
                <a:sym typeface="Funnel Sans"/>
              </a:rPr>
              <a:t>Apply BitLocker encryption on endpoints</a:t>
            </a:r>
            <a:endParaRPr b="0" i="0" sz="1550" u="none" cap="none" strike="noStrike"/>
          </a:p>
        </p:txBody>
      </p:sp>
      <p:pic>
        <p:nvPicPr>
          <p:cNvPr descr="preencoded.png" id="346" name="Google Shape;346;p18"/>
          <p:cNvPicPr preferRelativeResize="0"/>
          <p:nvPr/>
        </p:nvPicPr>
        <p:blipFill rotWithShape="1">
          <a:blip r:embed="rId7">
            <a:alphaModFix/>
          </a:blip>
          <a:srcRect b="0" l="0" r="0" t="0"/>
          <a:stretch/>
        </p:blipFill>
        <p:spPr>
          <a:xfrm>
            <a:off x="9536010" y="4455914"/>
            <a:ext cx="401759" cy="401758"/>
          </a:xfrm>
          <a:prstGeom prst="rect">
            <a:avLst/>
          </a:prstGeom>
          <a:noFill/>
          <a:ln>
            <a:noFill/>
          </a:ln>
        </p:spPr>
      </p:pic>
      <p:sp>
        <p:nvSpPr>
          <p:cNvPr id="347" name="Google Shape;347;p18"/>
          <p:cNvSpPr/>
          <p:nvPr/>
        </p:nvSpPr>
        <p:spPr>
          <a:xfrm>
            <a:off x="8284284" y="1972967"/>
            <a:ext cx="2882404" cy="354258"/>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2B3541"/>
              </a:buClr>
              <a:buSzPts val="1250"/>
              <a:buFont typeface="Funnel Display"/>
              <a:buNone/>
            </a:pPr>
            <a:r>
              <a:rPr b="0" i="0" lang="en-US" sz="1950" u="none" cap="none" strike="noStrike">
                <a:solidFill>
                  <a:srgbClr val="2B3541"/>
                </a:solidFill>
                <a:latin typeface="Funnel Display"/>
                <a:ea typeface="Funnel Display"/>
                <a:cs typeface="Funnel Display"/>
                <a:sym typeface="Funnel Display"/>
              </a:rPr>
              <a:t>Recovery Key Backup</a:t>
            </a:r>
            <a:endParaRPr b="0" i="0" sz="1950" u="none" cap="none" strike="noStrike"/>
          </a:p>
        </p:txBody>
      </p:sp>
      <p:sp>
        <p:nvSpPr>
          <p:cNvPr id="348" name="Google Shape;348;p18"/>
          <p:cNvSpPr/>
          <p:nvPr/>
        </p:nvSpPr>
        <p:spPr>
          <a:xfrm>
            <a:off x="8111863" y="2434360"/>
            <a:ext cx="3227455" cy="602637"/>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2B3541"/>
              </a:buClr>
              <a:buSzPts val="1050"/>
              <a:buFont typeface="Funnel Sans"/>
              <a:buNone/>
            </a:pPr>
            <a:r>
              <a:rPr b="0" i="0" lang="en-US" sz="1750" u="none" cap="none" strike="noStrike">
                <a:solidFill>
                  <a:srgbClr val="2B3541"/>
                </a:solidFill>
                <a:latin typeface="Funnel Sans"/>
                <a:ea typeface="Funnel Sans"/>
                <a:cs typeface="Funnel Sans"/>
                <a:sym typeface="Funnel Sans"/>
              </a:rPr>
              <a:t>Store keys in secure backup database</a:t>
            </a:r>
            <a:endParaRPr b="0" i="0" sz="1750" u="none" cap="none" strike="noStrike"/>
          </a:p>
        </p:txBody>
      </p:sp>
      <p:pic>
        <p:nvPicPr>
          <p:cNvPr descr="preencoded.png" id="349" name="Google Shape;349;p18"/>
          <p:cNvPicPr preferRelativeResize="0"/>
          <p:nvPr/>
        </p:nvPicPr>
        <p:blipFill rotWithShape="1">
          <a:blip r:embed="rId8">
            <a:alphaModFix/>
          </a:blip>
          <a:srcRect b="0" l="0" r="0" t="0"/>
          <a:stretch/>
        </p:blipFill>
        <p:spPr>
          <a:xfrm>
            <a:off x="11933166" y="5031767"/>
            <a:ext cx="401758" cy="401758"/>
          </a:xfrm>
          <a:prstGeom prst="rect">
            <a:avLst/>
          </a:prstGeom>
          <a:noFill/>
          <a:ln>
            <a:noFill/>
          </a:ln>
        </p:spPr>
      </p:pic>
      <p:sp>
        <p:nvSpPr>
          <p:cNvPr id="350" name="Google Shape;350;p18"/>
          <p:cNvSpPr/>
          <p:nvPr/>
        </p:nvSpPr>
        <p:spPr>
          <a:xfrm>
            <a:off x="10620339" y="6827122"/>
            <a:ext cx="3004814" cy="354258"/>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2B3541"/>
              </a:buClr>
              <a:buSzPts val="1250"/>
              <a:buFont typeface="Funnel Display"/>
              <a:buNone/>
            </a:pPr>
            <a:r>
              <a:rPr b="0" i="0" lang="en-US" sz="1750" u="none" cap="none" strike="noStrike">
                <a:solidFill>
                  <a:srgbClr val="2B3541"/>
                </a:solidFill>
                <a:latin typeface="Funnel Display"/>
                <a:ea typeface="Funnel Display"/>
                <a:cs typeface="Funnel Display"/>
                <a:sym typeface="Funnel Display"/>
              </a:rPr>
              <a:t>Compliance Reporting</a:t>
            </a:r>
            <a:endParaRPr b="0" i="0" sz="1750" u="none" cap="none" strike="noStrike"/>
          </a:p>
        </p:txBody>
      </p:sp>
      <p:sp>
        <p:nvSpPr>
          <p:cNvPr id="351" name="Google Shape;351;p18"/>
          <p:cNvSpPr/>
          <p:nvPr/>
        </p:nvSpPr>
        <p:spPr>
          <a:xfrm>
            <a:off x="10509018" y="7288516"/>
            <a:ext cx="3227455" cy="602637"/>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2B3541"/>
              </a:buClr>
              <a:buSzPts val="1050"/>
              <a:buFont typeface="Funnel Sans"/>
              <a:buNone/>
            </a:pPr>
            <a:r>
              <a:rPr b="0" i="0" lang="en-US" sz="1550" u="none" cap="none" strike="noStrike">
                <a:solidFill>
                  <a:srgbClr val="2B3541"/>
                </a:solidFill>
                <a:latin typeface="Funnel Sans"/>
                <a:ea typeface="Funnel Sans"/>
                <a:cs typeface="Funnel Sans"/>
                <a:sym typeface="Funnel Sans"/>
              </a:rPr>
              <a:t>Send compliance reports back to console</a:t>
            </a:r>
            <a:endParaRPr b="0" i="0" sz="1550" u="none" cap="none" strike="noStrike"/>
          </a:p>
        </p:txBody>
      </p:sp>
      <p:sp>
        <p:nvSpPr>
          <p:cNvPr id="352" name="Google Shape;352;p18"/>
          <p:cNvSpPr/>
          <p:nvPr/>
        </p:nvSpPr>
        <p:spPr>
          <a:xfrm>
            <a:off x="574238" y="8921829"/>
            <a:ext cx="13481923" cy="45934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B3541"/>
              </a:buClr>
              <a:buSzPts val="1100"/>
              <a:buFont typeface="Funnel Sans"/>
              <a:buNone/>
            </a:pPr>
            <a:r>
              <a:rPr b="0" i="0" lang="en-US" sz="1100" u="none" cap="none" strike="noStrike">
                <a:solidFill>
                  <a:srgbClr val="2B3541"/>
                </a:solidFill>
                <a:latin typeface="Funnel Sans"/>
                <a:ea typeface="Funnel Sans"/>
                <a:cs typeface="Funnel Sans"/>
                <a:sym typeface="Funnel Sans"/>
              </a:rPr>
              <a:t>The enterprise BitLocker management workflow ensures consistent security across all organizational devices while providing administrators with visibility and control. Automated policy deployment and key management minimize administrative overhead while maximizing security compliance.</a:t>
            </a:r>
            <a:endParaRPr b="0" i="0" sz="110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9"/>
          <p:cNvSpPr/>
          <p:nvPr/>
        </p:nvSpPr>
        <p:spPr>
          <a:xfrm>
            <a:off x="837724" y="782122"/>
            <a:ext cx="7147203"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Summary: Why Use BitLocker?</a:t>
            </a:r>
            <a:endParaRPr b="0" i="0" sz="3850" u="none" cap="none" strike="noStrike"/>
          </a:p>
        </p:txBody>
      </p:sp>
      <p:sp>
        <p:nvSpPr>
          <p:cNvPr id="359" name="Google Shape;359;p19"/>
          <p:cNvSpPr/>
          <p:nvPr/>
        </p:nvSpPr>
        <p:spPr>
          <a:xfrm>
            <a:off x="837724" y="1816894"/>
            <a:ext cx="6372701" cy="2710577"/>
          </a:xfrm>
          <a:prstGeom prst="roundRect">
            <a:avLst>
              <a:gd fmla="val 3246" name="adj"/>
            </a:avLst>
          </a:prstGeom>
          <a:solidFill>
            <a:srgbClr val="FAF1E6"/>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1054775" y="2033945"/>
            <a:ext cx="628293" cy="628293"/>
          </a:xfrm>
          <a:prstGeom prst="roundRect">
            <a:avLst>
              <a:gd fmla="val 14552264"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1" name="Google Shape;361;p19"/>
          <p:cNvPicPr preferRelativeResize="0"/>
          <p:nvPr/>
        </p:nvPicPr>
        <p:blipFill rotWithShape="1">
          <a:blip r:embed="rId3">
            <a:alphaModFix/>
          </a:blip>
          <a:srcRect b="0" l="0" r="0" t="0"/>
          <a:stretch/>
        </p:blipFill>
        <p:spPr>
          <a:xfrm>
            <a:off x="1227534" y="2171343"/>
            <a:ext cx="282654" cy="353378"/>
          </a:xfrm>
          <a:prstGeom prst="rect">
            <a:avLst/>
          </a:prstGeom>
          <a:noFill/>
          <a:ln>
            <a:noFill/>
          </a:ln>
        </p:spPr>
      </p:pic>
      <p:sp>
        <p:nvSpPr>
          <p:cNvPr id="362" name="Google Shape;362;p19"/>
          <p:cNvSpPr/>
          <p:nvPr/>
        </p:nvSpPr>
        <p:spPr>
          <a:xfrm>
            <a:off x="1054775" y="2871668"/>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Strong Protection</a:t>
            </a:r>
            <a:endParaRPr b="0" i="0" sz="1900" u="none" cap="none" strike="noStrike"/>
          </a:p>
        </p:txBody>
      </p:sp>
      <p:sp>
        <p:nvSpPr>
          <p:cNvPr id="363" name="Google Shape;363;p19"/>
          <p:cNvSpPr/>
          <p:nvPr/>
        </p:nvSpPr>
        <p:spPr>
          <a:xfrm>
            <a:off x="1054775" y="3305294"/>
            <a:ext cx="5938599"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Hardware-backed encryption secures entire drives with AES encryption, protecting against physical theft and unauthorized access attempts.</a:t>
            </a:r>
            <a:endParaRPr b="0" i="0" sz="1600" u="none" cap="none" strike="noStrike"/>
          </a:p>
        </p:txBody>
      </p:sp>
      <p:sp>
        <p:nvSpPr>
          <p:cNvPr id="364" name="Google Shape;364;p19"/>
          <p:cNvSpPr/>
          <p:nvPr/>
        </p:nvSpPr>
        <p:spPr>
          <a:xfrm>
            <a:off x="7419856" y="1816894"/>
            <a:ext cx="6372820" cy="2710577"/>
          </a:xfrm>
          <a:prstGeom prst="roundRect">
            <a:avLst>
              <a:gd fmla="val 3246" name="adj"/>
            </a:avLst>
          </a:prstGeom>
          <a:solidFill>
            <a:srgbClr val="FAF1E6"/>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7636907" y="2033945"/>
            <a:ext cx="628293" cy="628293"/>
          </a:xfrm>
          <a:prstGeom prst="roundRect">
            <a:avLst>
              <a:gd fmla="val 14552264"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6" name="Google Shape;366;p19"/>
          <p:cNvPicPr preferRelativeResize="0"/>
          <p:nvPr/>
        </p:nvPicPr>
        <p:blipFill rotWithShape="1">
          <a:blip r:embed="rId4">
            <a:alphaModFix/>
          </a:blip>
          <a:srcRect b="0" l="0" r="0" t="0"/>
          <a:stretch/>
        </p:blipFill>
        <p:spPr>
          <a:xfrm>
            <a:off x="7809667" y="2171343"/>
            <a:ext cx="282654" cy="353378"/>
          </a:xfrm>
          <a:prstGeom prst="rect">
            <a:avLst/>
          </a:prstGeom>
          <a:noFill/>
          <a:ln>
            <a:noFill/>
          </a:ln>
        </p:spPr>
      </p:pic>
      <p:sp>
        <p:nvSpPr>
          <p:cNvPr id="367" name="Google Shape;367;p19"/>
          <p:cNvSpPr/>
          <p:nvPr/>
        </p:nvSpPr>
        <p:spPr>
          <a:xfrm>
            <a:off x="7636907" y="2871668"/>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Seamless Integration</a:t>
            </a:r>
            <a:endParaRPr b="0" i="0" sz="1900" u="none" cap="none" strike="noStrike"/>
          </a:p>
        </p:txBody>
      </p:sp>
      <p:sp>
        <p:nvSpPr>
          <p:cNvPr id="368" name="Google Shape;368;p19"/>
          <p:cNvSpPr/>
          <p:nvPr/>
        </p:nvSpPr>
        <p:spPr>
          <a:xfrm>
            <a:off x="7636907" y="3305294"/>
            <a:ext cx="5938718"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Deep integration with Windows and TPM provides security without compromising usability. Encryption and decryption happen transparently.</a:t>
            </a:r>
            <a:endParaRPr b="0" i="0" sz="1600" u="none" cap="none" strike="noStrike"/>
          </a:p>
        </p:txBody>
      </p:sp>
      <p:sp>
        <p:nvSpPr>
          <p:cNvPr id="369" name="Google Shape;369;p19"/>
          <p:cNvSpPr/>
          <p:nvPr/>
        </p:nvSpPr>
        <p:spPr>
          <a:xfrm>
            <a:off x="837724" y="4736902"/>
            <a:ext cx="6372701" cy="2710577"/>
          </a:xfrm>
          <a:prstGeom prst="roundRect">
            <a:avLst>
              <a:gd fmla="val 3246" name="adj"/>
            </a:avLst>
          </a:prstGeom>
          <a:solidFill>
            <a:srgbClr val="FAF1E6"/>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1054775" y="4953953"/>
            <a:ext cx="628293" cy="628293"/>
          </a:xfrm>
          <a:prstGeom prst="roundRect">
            <a:avLst>
              <a:gd fmla="val 14552264"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1" name="Google Shape;371;p19"/>
          <p:cNvPicPr preferRelativeResize="0"/>
          <p:nvPr/>
        </p:nvPicPr>
        <p:blipFill rotWithShape="1">
          <a:blip r:embed="rId5">
            <a:alphaModFix/>
          </a:blip>
          <a:srcRect b="0" l="0" r="0" t="0"/>
          <a:stretch/>
        </p:blipFill>
        <p:spPr>
          <a:xfrm>
            <a:off x="1227534" y="5091351"/>
            <a:ext cx="282654" cy="353378"/>
          </a:xfrm>
          <a:prstGeom prst="rect">
            <a:avLst/>
          </a:prstGeom>
          <a:noFill/>
          <a:ln>
            <a:noFill/>
          </a:ln>
        </p:spPr>
      </p:pic>
      <p:sp>
        <p:nvSpPr>
          <p:cNvPr id="372" name="Google Shape;372;p19"/>
          <p:cNvSpPr/>
          <p:nvPr/>
        </p:nvSpPr>
        <p:spPr>
          <a:xfrm>
            <a:off x="1054775" y="5791676"/>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Recovery Options</a:t>
            </a:r>
            <a:endParaRPr b="0" i="0" sz="1900" u="none" cap="none" strike="noStrike"/>
          </a:p>
        </p:txBody>
      </p:sp>
      <p:sp>
        <p:nvSpPr>
          <p:cNvPr id="373" name="Google Shape;373;p19"/>
          <p:cNvSpPr/>
          <p:nvPr/>
        </p:nvSpPr>
        <p:spPr>
          <a:xfrm>
            <a:off x="1054775" y="6225302"/>
            <a:ext cx="5938599"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The recovery key system ensures that data can always be accessed by authorized users, even if primary authentication methods fail.</a:t>
            </a:r>
            <a:endParaRPr b="0" i="0" sz="1600" u="none" cap="none" strike="noStrike"/>
          </a:p>
        </p:txBody>
      </p:sp>
      <p:sp>
        <p:nvSpPr>
          <p:cNvPr id="374" name="Google Shape;374;p19"/>
          <p:cNvSpPr/>
          <p:nvPr/>
        </p:nvSpPr>
        <p:spPr>
          <a:xfrm>
            <a:off x="7419856" y="4736902"/>
            <a:ext cx="6372820" cy="2710577"/>
          </a:xfrm>
          <a:prstGeom prst="roundRect">
            <a:avLst>
              <a:gd fmla="val 3246" name="adj"/>
            </a:avLst>
          </a:prstGeom>
          <a:solidFill>
            <a:srgbClr val="FAF1E6"/>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7636907" y="4953953"/>
            <a:ext cx="628293" cy="628293"/>
          </a:xfrm>
          <a:prstGeom prst="roundRect">
            <a:avLst>
              <a:gd fmla="val 14552264"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6" name="Google Shape;376;p19"/>
          <p:cNvPicPr preferRelativeResize="0"/>
          <p:nvPr/>
        </p:nvPicPr>
        <p:blipFill rotWithShape="1">
          <a:blip r:embed="rId6">
            <a:alphaModFix/>
          </a:blip>
          <a:srcRect b="0" l="0" r="0" t="0"/>
          <a:stretch/>
        </p:blipFill>
        <p:spPr>
          <a:xfrm>
            <a:off x="7809667" y="5091351"/>
            <a:ext cx="282654" cy="353378"/>
          </a:xfrm>
          <a:prstGeom prst="rect">
            <a:avLst/>
          </a:prstGeom>
          <a:noFill/>
          <a:ln>
            <a:noFill/>
          </a:ln>
        </p:spPr>
      </p:pic>
      <p:sp>
        <p:nvSpPr>
          <p:cNvPr id="377" name="Google Shape;377;p19"/>
          <p:cNvSpPr/>
          <p:nvPr/>
        </p:nvSpPr>
        <p:spPr>
          <a:xfrm>
            <a:off x="7636907" y="5791676"/>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Continuous Updates</a:t>
            </a:r>
            <a:endParaRPr b="0" i="0" sz="1900" u="none" cap="none" strike="noStrike"/>
          </a:p>
        </p:txBody>
      </p:sp>
      <p:sp>
        <p:nvSpPr>
          <p:cNvPr id="378" name="Google Shape;378;p19"/>
          <p:cNvSpPr/>
          <p:nvPr/>
        </p:nvSpPr>
        <p:spPr>
          <a:xfrm>
            <a:off x="7636907" y="6225302"/>
            <a:ext cx="5938718"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Regular security updates from Microsoft ensure that BitLocker remains effective against emerging threats and vulnerabilities.</a:t>
            </a:r>
            <a:endParaRPr b="0" i="0" sz="16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p:nvPr/>
        </p:nvSpPr>
        <p:spPr>
          <a:xfrm>
            <a:off x="483750" y="332575"/>
            <a:ext cx="6986700" cy="12552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51D3A"/>
              </a:buClr>
              <a:buSzPts val="2200"/>
              <a:buFont typeface="Funnel Display"/>
              <a:buNone/>
            </a:pPr>
            <a:r>
              <a:rPr b="0" i="0" lang="en-US" sz="3600" u="none" cap="none" strike="noStrike">
                <a:solidFill>
                  <a:srgbClr val="051D3A"/>
                </a:solidFill>
                <a:latin typeface="Funnel Display"/>
                <a:ea typeface="Funnel Display"/>
                <a:cs typeface="Funnel Display"/>
                <a:sym typeface="Funnel Display"/>
              </a:rPr>
              <a:t>Chapter 1: Introduction to BitLocker</a:t>
            </a:r>
            <a:endParaRPr b="0" i="0" sz="3600" u="none" cap="none" strike="noStrike"/>
          </a:p>
        </p:txBody>
      </p:sp>
      <p:sp>
        <p:nvSpPr>
          <p:cNvPr id="85" name="Google Shape;85;p2"/>
          <p:cNvSpPr/>
          <p:nvPr/>
        </p:nvSpPr>
        <p:spPr>
          <a:xfrm>
            <a:off x="483750" y="1796625"/>
            <a:ext cx="7226400" cy="2555400"/>
          </a:xfrm>
          <a:prstGeom prst="rect">
            <a:avLst/>
          </a:prstGeom>
          <a:noFill/>
          <a:ln>
            <a:noFill/>
          </a:ln>
        </p:spPr>
        <p:txBody>
          <a:bodyPr anchorCtr="0" anchor="t" bIns="0" lIns="0" spcFirstLastPara="1" rIns="0" wrap="square" tIns="0">
            <a:noAutofit/>
          </a:bodyPr>
          <a:lstStyle/>
          <a:p>
            <a:pPr indent="0" lvl="0" marL="0" marR="0" rtl="0" algn="l">
              <a:lnSpc>
                <a:spcPct val="157894"/>
              </a:lnSpc>
              <a:spcBef>
                <a:spcPts val="0"/>
              </a:spcBef>
              <a:spcAft>
                <a:spcPts val="0"/>
              </a:spcAft>
              <a:buClr>
                <a:srgbClr val="2B3541"/>
              </a:buClr>
              <a:buSzPts val="950"/>
              <a:buFont typeface="Funnel Sans"/>
              <a:buNone/>
            </a:pPr>
            <a:r>
              <a:rPr b="0" i="0" lang="en-US" sz="2350" u="none" cap="none" strike="noStrike">
                <a:solidFill>
                  <a:srgbClr val="2B3541"/>
                </a:solidFill>
                <a:latin typeface="Funnel Sans"/>
                <a:ea typeface="Funnel Sans"/>
                <a:cs typeface="Funnel Sans"/>
                <a:sym typeface="Funnel Sans"/>
              </a:rPr>
              <a:t>BitLocker is a full volume encryption feature that Microsoft introduced in Windows Vista back in 2007. It was designed specifically to protect data on entire drives from unauthorized access, with a particular focus on preventing data theft from lost or stolen devices.</a:t>
            </a:r>
            <a:endParaRPr b="0" i="0" sz="2350" u="none" cap="none" strike="noStrike"/>
          </a:p>
        </p:txBody>
      </p:sp>
      <p:sp>
        <p:nvSpPr>
          <p:cNvPr id="86" name="Google Shape;86;p2"/>
          <p:cNvSpPr/>
          <p:nvPr/>
        </p:nvSpPr>
        <p:spPr>
          <a:xfrm>
            <a:off x="483750" y="5159200"/>
            <a:ext cx="7226400" cy="1703400"/>
          </a:xfrm>
          <a:prstGeom prst="rect">
            <a:avLst/>
          </a:prstGeom>
          <a:noFill/>
          <a:ln>
            <a:noFill/>
          </a:ln>
        </p:spPr>
        <p:txBody>
          <a:bodyPr anchorCtr="0" anchor="t" bIns="0" lIns="0" spcFirstLastPara="1" rIns="0" wrap="square" tIns="0">
            <a:noAutofit/>
          </a:bodyPr>
          <a:lstStyle/>
          <a:p>
            <a:pPr indent="0" lvl="0" marL="0" marR="0" rtl="0" algn="l">
              <a:lnSpc>
                <a:spcPct val="157894"/>
              </a:lnSpc>
              <a:spcBef>
                <a:spcPts val="0"/>
              </a:spcBef>
              <a:spcAft>
                <a:spcPts val="0"/>
              </a:spcAft>
              <a:buClr>
                <a:srgbClr val="2B3541"/>
              </a:buClr>
              <a:buSzPts val="950"/>
              <a:buFont typeface="Funnel Sans"/>
              <a:buNone/>
            </a:pPr>
            <a:r>
              <a:rPr b="0" i="0" lang="en-US" sz="2350" u="none" cap="none" strike="noStrike">
                <a:solidFill>
                  <a:srgbClr val="2B3541"/>
                </a:solidFill>
                <a:latin typeface="Funnel Sans"/>
                <a:ea typeface="Funnel Sans"/>
                <a:cs typeface="Funnel Sans"/>
                <a:sym typeface="Funnel Sans"/>
              </a:rPr>
              <a:t>One of BitLocker's key strengths is its deep integration with the Windows operating system and specialized hardware components like the Trusted Platform Module (TPM), which creates a powerful security foundation.</a:t>
            </a:r>
            <a:endParaRPr b="0" i="0" sz="2350" u="none" cap="none" strike="noStrike"/>
          </a:p>
        </p:txBody>
      </p:sp>
      <p:pic>
        <p:nvPicPr>
          <p:cNvPr descr="preencoded.png" id="87" name="Google Shape;87;p2"/>
          <p:cNvPicPr preferRelativeResize="0"/>
          <p:nvPr/>
        </p:nvPicPr>
        <p:blipFill rotWithShape="1">
          <a:blip r:embed="rId3">
            <a:alphaModFix/>
          </a:blip>
          <a:srcRect b="0" l="0" r="0" t="0"/>
          <a:stretch/>
        </p:blipFill>
        <p:spPr>
          <a:xfrm>
            <a:off x="7946463" y="8"/>
            <a:ext cx="6683933" cy="8876228"/>
          </a:xfrm>
          <a:prstGeom prst="rect">
            <a:avLst/>
          </a:prstGeom>
          <a:noFill/>
          <a:ln>
            <a:noFill/>
          </a:ln>
        </p:spPr>
      </p:pic>
      <p:sp>
        <p:nvSpPr>
          <p:cNvPr id="88" name="Google Shape;88;p2"/>
          <p:cNvSpPr/>
          <p:nvPr/>
        </p:nvSpPr>
        <p:spPr>
          <a:xfrm>
            <a:off x="7470338" y="10017681"/>
            <a:ext cx="6683931" cy="386953"/>
          </a:xfrm>
          <a:prstGeom prst="rect">
            <a:avLst/>
          </a:prstGeom>
          <a:noFill/>
          <a:ln>
            <a:noFill/>
          </a:ln>
        </p:spPr>
        <p:txBody>
          <a:bodyPr anchorCtr="0" anchor="t" bIns="0" lIns="0" spcFirstLastPara="1" rIns="0" wrap="square" tIns="0">
            <a:noAutofit/>
          </a:bodyPr>
          <a:lstStyle/>
          <a:p>
            <a:pPr indent="0" lvl="0" marL="0" marR="0" rtl="0" algn="l">
              <a:lnSpc>
                <a:spcPct val="157894"/>
              </a:lnSpc>
              <a:spcBef>
                <a:spcPts val="0"/>
              </a:spcBef>
              <a:spcAft>
                <a:spcPts val="0"/>
              </a:spcAft>
              <a:buClr>
                <a:srgbClr val="2B3541"/>
              </a:buClr>
              <a:buSzPts val="950"/>
              <a:buFont typeface="Funnel Sans"/>
              <a:buNone/>
            </a:pPr>
            <a:r>
              <a:rPr b="0" i="0" lang="en-US" sz="950" u="none" cap="none" strike="noStrike">
                <a:solidFill>
                  <a:srgbClr val="2B3541"/>
                </a:solidFill>
                <a:latin typeface="Funnel Sans"/>
                <a:ea typeface="Funnel Sans"/>
                <a:cs typeface="Funnel Sans"/>
                <a:sym typeface="Funnel Sans"/>
              </a:rPr>
              <a:t>BitLocker seamlessly integrates with Windows, providing a user-friendly interface while handling complex encryption operations in the background.</a:t>
            </a:r>
            <a:endParaRPr b="0" i="0" sz="95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0"/>
          <p:cNvSpPr/>
          <p:nvPr/>
        </p:nvSpPr>
        <p:spPr>
          <a:xfrm>
            <a:off x="837724" y="1297186"/>
            <a:ext cx="7098744"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Final Thoughts</a:t>
            </a:r>
            <a:endParaRPr b="0" i="0" sz="3850" u="none" cap="none" strike="noStrike"/>
          </a:p>
        </p:txBody>
      </p:sp>
      <p:sp>
        <p:nvSpPr>
          <p:cNvPr id="385" name="Google Shape;385;p20"/>
          <p:cNvSpPr/>
          <p:nvPr/>
        </p:nvSpPr>
        <p:spPr>
          <a:xfrm>
            <a:off x="837725" y="2436625"/>
            <a:ext cx="5817900" cy="5094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51D3A"/>
              </a:buClr>
              <a:buSzPts val="2300"/>
              <a:buFont typeface="Funnel Display"/>
              <a:buNone/>
            </a:pPr>
            <a:r>
              <a:rPr b="0" i="0" lang="en-US" sz="2600" u="none" cap="none" strike="noStrike">
                <a:solidFill>
                  <a:srgbClr val="051D3A"/>
                </a:solidFill>
                <a:latin typeface="Funnel Display"/>
                <a:ea typeface="Funnel Display"/>
                <a:cs typeface="Funnel Display"/>
                <a:sym typeface="Funnel Display"/>
              </a:rPr>
              <a:t>BitLocker is Essential Security</a:t>
            </a:r>
            <a:endParaRPr b="0" i="0" sz="2600" u="none" cap="none" strike="noStrike"/>
          </a:p>
        </p:txBody>
      </p:sp>
      <p:sp>
        <p:nvSpPr>
          <p:cNvPr id="386" name="Google Shape;386;p20"/>
          <p:cNvSpPr/>
          <p:nvPr/>
        </p:nvSpPr>
        <p:spPr>
          <a:xfrm>
            <a:off x="837725" y="3068957"/>
            <a:ext cx="6222000" cy="1528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900" u="none" cap="none" strike="noStrike">
                <a:solidFill>
                  <a:srgbClr val="2B3541"/>
                </a:solidFill>
                <a:latin typeface="Funnel Sans"/>
                <a:ea typeface="Funnel Sans"/>
                <a:cs typeface="Funnel Sans"/>
                <a:sym typeface="Funnel Sans"/>
              </a:rPr>
              <a:t>In today's threat landscape, full disk encryption is no longer optional—it's a necessity for protecting sensitive data. BitLocker provides this crucial protection as an integrated part of Windows.</a:t>
            </a:r>
            <a:endParaRPr b="0" i="0" sz="1900" u="none" cap="none" strike="noStrike"/>
          </a:p>
        </p:txBody>
      </p:sp>
      <p:sp>
        <p:nvSpPr>
          <p:cNvPr id="387" name="Google Shape;387;p20"/>
          <p:cNvSpPr/>
          <p:nvPr/>
        </p:nvSpPr>
        <p:spPr>
          <a:xfrm>
            <a:off x="837725" y="5132408"/>
            <a:ext cx="6222000" cy="509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900" u="none" cap="none" strike="noStrike">
                <a:solidFill>
                  <a:srgbClr val="2B3541"/>
                </a:solidFill>
                <a:latin typeface="Funnel Sans"/>
                <a:ea typeface="Funnel Sans"/>
                <a:cs typeface="Funnel Sans"/>
                <a:sym typeface="Funnel Sans"/>
              </a:rPr>
              <a:t>Remember these key practices:</a:t>
            </a:r>
            <a:endParaRPr b="0" i="0" sz="1900" u="none" cap="none" strike="noStrike"/>
          </a:p>
        </p:txBody>
      </p:sp>
      <p:sp>
        <p:nvSpPr>
          <p:cNvPr id="388" name="Google Shape;388;p20"/>
          <p:cNvSpPr/>
          <p:nvPr/>
        </p:nvSpPr>
        <p:spPr>
          <a:xfrm>
            <a:off x="837725" y="5753310"/>
            <a:ext cx="6222000" cy="509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371A5"/>
              </a:buClr>
              <a:buSzPts val="1600"/>
              <a:buFont typeface="Funnel Sans"/>
              <a:buNone/>
            </a:pPr>
            <a:r>
              <a:rPr b="1" i="0" lang="en-US" sz="1900" u="none" cap="none" strike="noStrike">
                <a:solidFill>
                  <a:srgbClr val="3371A5"/>
                </a:solidFill>
                <a:latin typeface="Funnel Sans"/>
                <a:ea typeface="Funnel Sans"/>
                <a:cs typeface="Funnel Sans"/>
                <a:sym typeface="Funnel Sans"/>
              </a:rPr>
              <a:t>Always </a:t>
            </a:r>
            <a:r>
              <a:rPr b="1" lang="en-US" sz="1900">
                <a:solidFill>
                  <a:srgbClr val="3371A5"/>
                </a:solidFill>
                <a:latin typeface="Funnel Sans"/>
                <a:ea typeface="Funnel Sans"/>
                <a:cs typeface="Funnel Sans"/>
                <a:sym typeface="Funnel Sans"/>
              </a:rPr>
              <a:t>backup</a:t>
            </a:r>
            <a:r>
              <a:rPr b="1" i="0" lang="en-US" sz="1900" u="none" cap="none" strike="noStrike">
                <a:solidFill>
                  <a:srgbClr val="3371A5"/>
                </a:solidFill>
                <a:latin typeface="Funnel Sans"/>
                <a:ea typeface="Funnel Sans"/>
                <a:cs typeface="Funnel Sans"/>
                <a:sym typeface="Funnel Sans"/>
              </a:rPr>
              <a:t> your recovery key</a:t>
            </a:r>
            <a:r>
              <a:rPr b="0" i="0" lang="en-US" sz="1900" u="none" cap="none" strike="noStrike">
                <a:solidFill>
                  <a:srgbClr val="2B3541"/>
                </a:solidFill>
                <a:latin typeface="Funnel Sans"/>
                <a:ea typeface="Funnel Sans"/>
                <a:cs typeface="Funnel Sans"/>
                <a:sym typeface="Funnel Sans"/>
              </a:rPr>
              <a:t> in multiple secure locations</a:t>
            </a:r>
            <a:endParaRPr b="0" i="0" sz="1900" u="none" cap="none" strike="noStrike"/>
          </a:p>
        </p:txBody>
      </p:sp>
      <p:sp>
        <p:nvSpPr>
          <p:cNvPr id="389" name="Google Shape;389;p20"/>
          <p:cNvSpPr/>
          <p:nvPr/>
        </p:nvSpPr>
        <p:spPr>
          <a:xfrm>
            <a:off x="837725" y="6549374"/>
            <a:ext cx="6222000" cy="509400"/>
          </a:xfrm>
          <a:prstGeom prst="rect">
            <a:avLst/>
          </a:prstGeom>
          <a:noFill/>
          <a:ln>
            <a:noFill/>
          </a:ln>
        </p:spPr>
        <p:txBody>
          <a:bodyPr anchorCtr="0" anchor="t" bIns="0" lIns="0" spcFirstLastPara="1" rIns="0" wrap="square" tIns="0">
            <a:noAutofit/>
          </a:bodyPr>
          <a:lstStyle/>
          <a:p>
            <a:pPr indent="-361950" lvl="0" marL="342900" marR="0" rtl="0" algn="l">
              <a:lnSpc>
                <a:spcPct val="162500"/>
              </a:lnSpc>
              <a:spcBef>
                <a:spcPts val="0"/>
              </a:spcBef>
              <a:spcAft>
                <a:spcPts val="0"/>
              </a:spcAft>
              <a:buClr>
                <a:srgbClr val="2B3541"/>
              </a:buClr>
              <a:buSzPts val="1900"/>
              <a:buFont typeface="Funnel Sans"/>
              <a:buChar char="•"/>
            </a:pPr>
            <a:r>
              <a:rPr b="0" i="0" lang="en-US" sz="1900" u="none" cap="none" strike="noStrike">
                <a:solidFill>
                  <a:srgbClr val="2B3541"/>
                </a:solidFill>
                <a:latin typeface="Funnel Sans"/>
                <a:ea typeface="Funnel Sans"/>
                <a:cs typeface="Funnel Sans"/>
                <a:sym typeface="Funnel Sans"/>
              </a:rPr>
              <a:t>Use TPM + PIN or password for strongest protection</a:t>
            </a:r>
            <a:endParaRPr b="0" i="0" sz="1900" u="none" cap="none" strike="noStrike"/>
          </a:p>
        </p:txBody>
      </p:sp>
      <p:sp>
        <p:nvSpPr>
          <p:cNvPr id="390" name="Google Shape;390;p20"/>
          <p:cNvSpPr/>
          <p:nvPr/>
        </p:nvSpPr>
        <p:spPr>
          <a:xfrm>
            <a:off x="837725" y="7170224"/>
            <a:ext cx="6222000" cy="509400"/>
          </a:xfrm>
          <a:prstGeom prst="rect">
            <a:avLst/>
          </a:prstGeom>
          <a:noFill/>
          <a:ln>
            <a:noFill/>
          </a:ln>
        </p:spPr>
        <p:txBody>
          <a:bodyPr anchorCtr="0" anchor="t" bIns="0" lIns="0" spcFirstLastPara="1" rIns="0" wrap="square" tIns="0">
            <a:noAutofit/>
          </a:bodyPr>
          <a:lstStyle/>
          <a:p>
            <a:pPr indent="-361950" lvl="0" marL="342900" marR="0" rtl="0" algn="l">
              <a:lnSpc>
                <a:spcPct val="162500"/>
              </a:lnSpc>
              <a:spcBef>
                <a:spcPts val="0"/>
              </a:spcBef>
              <a:spcAft>
                <a:spcPts val="0"/>
              </a:spcAft>
              <a:buClr>
                <a:srgbClr val="2B3541"/>
              </a:buClr>
              <a:buSzPts val="1900"/>
              <a:buFont typeface="Funnel Sans"/>
              <a:buChar char="•"/>
            </a:pPr>
            <a:r>
              <a:rPr b="0" i="0" lang="en-US" sz="1900" u="none" cap="none" strike="noStrike">
                <a:solidFill>
                  <a:srgbClr val="2B3541"/>
                </a:solidFill>
                <a:latin typeface="Funnel Sans"/>
                <a:ea typeface="Funnel Sans"/>
                <a:cs typeface="Funnel Sans"/>
                <a:sym typeface="Funnel Sans"/>
              </a:rPr>
              <a:t>Regularly verify encryption status on all devices</a:t>
            </a:r>
            <a:endParaRPr b="0" i="0" sz="1900" u="none" cap="none" strike="noStrike"/>
          </a:p>
        </p:txBody>
      </p:sp>
      <p:sp>
        <p:nvSpPr>
          <p:cNvPr id="391" name="Google Shape;391;p20"/>
          <p:cNvSpPr/>
          <p:nvPr/>
        </p:nvSpPr>
        <p:spPr>
          <a:xfrm>
            <a:off x="7578325" y="2462798"/>
            <a:ext cx="6222000" cy="4022700"/>
          </a:xfrm>
          <a:prstGeom prst="roundRect">
            <a:avLst>
              <a:gd fmla="val 2606" name="adj"/>
            </a:avLst>
          </a:prstGeom>
          <a:solidFill>
            <a:srgbClr val="B6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2" name="Google Shape;392;p20"/>
          <p:cNvPicPr preferRelativeResize="0"/>
          <p:nvPr/>
        </p:nvPicPr>
        <p:blipFill rotWithShape="1">
          <a:blip r:embed="rId3">
            <a:alphaModFix/>
          </a:blip>
          <a:srcRect b="0" l="0" r="0" t="0"/>
          <a:stretch/>
        </p:blipFill>
        <p:spPr>
          <a:xfrm>
            <a:off x="7787756" y="2808301"/>
            <a:ext cx="308015" cy="293571"/>
          </a:xfrm>
          <a:prstGeom prst="rect">
            <a:avLst/>
          </a:prstGeom>
          <a:noFill/>
          <a:ln>
            <a:noFill/>
          </a:ln>
        </p:spPr>
      </p:pic>
      <p:sp>
        <p:nvSpPr>
          <p:cNvPr id="393" name="Google Shape;393;p20"/>
          <p:cNvSpPr/>
          <p:nvPr/>
        </p:nvSpPr>
        <p:spPr>
          <a:xfrm>
            <a:off x="8305203" y="2774673"/>
            <a:ext cx="2464200" cy="3672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1900"/>
              <a:buFont typeface="Funnel Display"/>
              <a:buNone/>
            </a:pPr>
            <a:r>
              <a:rPr b="0" i="0" lang="en-US" sz="1900" u="none" cap="none" strike="noStrike">
                <a:solidFill>
                  <a:srgbClr val="000000"/>
                </a:solidFill>
                <a:latin typeface="Funnel Display"/>
                <a:ea typeface="Funnel Display"/>
                <a:cs typeface="Funnel Display"/>
                <a:sym typeface="Funnel Display"/>
              </a:rPr>
              <a:t>Take Action Today</a:t>
            </a:r>
            <a:endParaRPr b="0" i="0" sz="1900" u="none" cap="none" strike="noStrike"/>
          </a:p>
        </p:txBody>
      </p:sp>
      <p:sp>
        <p:nvSpPr>
          <p:cNvPr id="394" name="Google Shape;394;p20"/>
          <p:cNvSpPr/>
          <p:nvPr/>
        </p:nvSpPr>
        <p:spPr>
          <a:xfrm>
            <a:off x="8305203" y="3391329"/>
            <a:ext cx="5285700" cy="399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600"/>
              <a:buFont typeface="Funnel Sans"/>
              <a:buNone/>
            </a:pPr>
            <a:r>
              <a:rPr b="0" i="0" lang="en-US" sz="1600" u="none" cap="none" strike="noStrike">
                <a:solidFill>
                  <a:srgbClr val="000000"/>
                </a:solidFill>
                <a:latin typeface="Funnel Sans"/>
                <a:ea typeface="Funnel Sans"/>
                <a:cs typeface="Funnel Sans"/>
                <a:sym typeface="Funnel Sans"/>
              </a:rPr>
              <a:t>If you haven't enabled BitLocker yet, follow these steps:</a:t>
            </a:r>
            <a:endParaRPr b="0" i="0" sz="1600" u="none" cap="none" strike="noStrike"/>
          </a:p>
        </p:txBody>
      </p:sp>
      <p:sp>
        <p:nvSpPr>
          <p:cNvPr id="395" name="Google Shape;395;p20"/>
          <p:cNvSpPr/>
          <p:nvPr/>
        </p:nvSpPr>
        <p:spPr>
          <a:xfrm>
            <a:off x="8305203" y="4015221"/>
            <a:ext cx="5285700" cy="7986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0000"/>
              </a:buClr>
              <a:buSzPts val="1600"/>
              <a:buFont typeface="Calibri"/>
              <a:buAutoNum type="arabicPeriod"/>
            </a:pPr>
            <a:r>
              <a:rPr b="0" i="0" lang="en-US" sz="1600" u="none" cap="none" strike="noStrike">
                <a:solidFill>
                  <a:srgbClr val="000000"/>
                </a:solidFill>
                <a:latin typeface="Funnel Sans"/>
                <a:ea typeface="Funnel Sans"/>
                <a:cs typeface="Funnel Sans"/>
                <a:sym typeface="Funnel Sans"/>
              </a:rPr>
              <a:t>Check if your device has TPM (most modern Windows devices do)</a:t>
            </a:r>
            <a:endParaRPr b="0" i="0" sz="1600" u="none" cap="none" strike="noStrike"/>
          </a:p>
        </p:txBody>
      </p:sp>
      <p:sp>
        <p:nvSpPr>
          <p:cNvPr id="396" name="Google Shape;396;p20"/>
          <p:cNvSpPr/>
          <p:nvPr/>
        </p:nvSpPr>
        <p:spPr>
          <a:xfrm>
            <a:off x="8305203" y="4901042"/>
            <a:ext cx="5285700" cy="3993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0000"/>
              </a:buClr>
              <a:buSzPts val="1600"/>
              <a:buFont typeface="Calibri"/>
              <a:buAutoNum type="arabicPeriod" startAt="2"/>
            </a:pPr>
            <a:r>
              <a:rPr b="0" i="0" lang="en-US" sz="1600" u="none" cap="none" strike="noStrike">
                <a:solidFill>
                  <a:srgbClr val="000000"/>
                </a:solidFill>
                <a:latin typeface="Funnel Sans"/>
                <a:ea typeface="Funnel Sans"/>
                <a:cs typeface="Funnel Sans"/>
                <a:sym typeface="Funnel Sans"/>
              </a:rPr>
              <a:t>Back up important files before starting encryption</a:t>
            </a:r>
            <a:endParaRPr b="0" i="0" sz="1600" u="none" cap="none" strike="noStrike"/>
          </a:p>
        </p:txBody>
      </p:sp>
      <p:sp>
        <p:nvSpPr>
          <p:cNvPr id="397" name="Google Shape;397;p20"/>
          <p:cNvSpPr/>
          <p:nvPr/>
        </p:nvSpPr>
        <p:spPr>
          <a:xfrm>
            <a:off x="8305203" y="5387583"/>
            <a:ext cx="5285700" cy="3993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0000"/>
              </a:buClr>
              <a:buSzPts val="1600"/>
              <a:buFont typeface="Calibri"/>
              <a:buAutoNum type="arabicPeriod" startAt="3"/>
            </a:pPr>
            <a:r>
              <a:rPr b="0" i="0" lang="en-US" sz="1600" u="none" cap="none" strike="noStrike">
                <a:solidFill>
                  <a:srgbClr val="000000"/>
                </a:solidFill>
                <a:latin typeface="Funnel Sans"/>
                <a:ea typeface="Funnel Sans"/>
                <a:cs typeface="Funnel Sans"/>
                <a:sym typeface="Funnel Sans"/>
              </a:rPr>
              <a:t>Follow the step-by-step guide from slide 16</a:t>
            </a:r>
            <a:endParaRPr b="0" i="0" sz="1600" u="none" cap="none" strike="noStrike"/>
          </a:p>
        </p:txBody>
      </p:sp>
      <p:sp>
        <p:nvSpPr>
          <p:cNvPr id="398" name="Google Shape;398;p20"/>
          <p:cNvSpPr/>
          <p:nvPr/>
        </p:nvSpPr>
        <p:spPr>
          <a:xfrm>
            <a:off x="8305203" y="5874125"/>
            <a:ext cx="5285700" cy="3993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0000"/>
              </a:buClr>
              <a:buSzPts val="1600"/>
              <a:buFont typeface="Calibri"/>
              <a:buAutoNum type="arabicPeriod" startAt="4"/>
            </a:pPr>
            <a:r>
              <a:rPr b="0" i="0" lang="en-US" sz="1600" u="none" cap="none" strike="noStrike">
                <a:solidFill>
                  <a:srgbClr val="000000"/>
                </a:solidFill>
                <a:latin typeface="Funnel Sans"/>
                <a:ea typeface="Funnel Sans"/>
                <a:cs typeface="Funnel Sans"/>
                <a:sym typeface="Funnel Sans"/>
              </a:rPr>
              <a:t>Store your recovery key securely</a:t>
            </a:r>
            <a:endParaRPr b="0" i="0" sz="1600" u="none" cap="none" strike="noStrike"/>
          </a:p>
        </p:txBody>
      </p:sp>
      <p:sp>
        <p:nvSpPr>
          <p:cNvPr id="399" name="Google Shape;399;p20"/>
          <p:cNvSpPr/>
          <p:nvPr/>
        </p:nvSpPr>
        <p:spPr>
          <a:xfrm>
            <a:off x="7578325" y="6766200"/>
            <a:ext cx="6500100" cy="798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Remember: Protecting your data is protecting your identity, finances, and privacy. BitLocker is one of your strongest defenses.</a:t>
            </a:r>
            <a:endParaRPr b="0" i="0" sz="18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p:nvPr/>
        </p:nvSpPr>
        <p:spPr>
          <a:xfrm>
            <a:off x="837725" y="384024"/>
            <a:ext cx="5294700" cy="11301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4250" u="none" cap="none" strike="noStrike">
                <a:solidFill>
                  <a:srgbClr val="051D3A"/>
                </a:solidFill>
                <a:latin typeface="Funnel Display"/>
                <a:ea typeface="Funnel Display"/>
                <a:cs typeface="Funnel Display"/>
                <a:sym typeface="Funnel Display"/>
              </a:rPr>
              <a:t>Why BitLocker Matters</a:t>
            </a:r>
            <a:endParaRPr b="0" i="0" sz="4250" u="none" cap="none" strike="noStrike"/>
          </a:p>
        </p:txBody>
      </p:sp>
      <p:sp>
        <p:nvSpPr>
          <p:cNvPr id="95" name="Google Shape;95;p3"/>
          <p:cNvSpPr/>
          <p:nvPr/>
        </p:nvSpPr>
        <p:spPr>
          <a:xfrm>
            <a:off x="837725" y="2282553"/>
            <a:ext cx="4178700" cy="5280600"/>
          </a:xfrm>
          <a:prstGeom prst="roundRect">
            <a:avLst>
              <a:gd fmla="val 3057"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6" name="Google Shape;96;p3"/>
          <p:cNvSpPr/>
          <p:nvPr/>
        </p:nvSpPr>
        <p:spPr>
          <a:xfrm>
            <a:off x="1054776" y="2680784"/>
            <a:ext cx="2464200" cy="564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300" u="none" cap="none" strike="noStrike">
                <a:solidFill>
                  <a:srgbClr val="2B3541"/>
                </a:solidFill>
                <a:latin typeface="Funnel Display"/>
                <a:ea typeface="Funnel Display"/>
                <a:cs typeface="Funnel Display"/>
                <a:sym typeface="Funnel Display"/>
              </a:rPr>
              <a:t>Financial Impact</a:t>
            </a:r>
            <a:endParaRPr b="0" i="0" sz="2300" u="none" cap="none" strike="noStrike"/>
          </a:p>
        </p:txBody>
      </p:sp>
      <p:sp>
        <p:nvSpPr>
          <p:cNvPr id="97" name="Google Shape;97;p3"/>
          <p:cNvSpPr/>
          <p:nvPr/>
        </p:nvSpPr>
        <p:spPr>
          <a:xfrm>
            <a:off x="1054776" y="3476371"/>
            <a:ext cx="3744600" cy="3688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000" u="none" cap="none" strike="noStrike">
                <a:solidFill>
                  <a:srgbClr val="2B3541"/>
                </a:solidFill>
                <a:latin typeface="Funnel Sans"/>
                <a:ea typeface="Funnel Sans"/>
                <a:cs typeface="Funnel Sans"/>
                <a:sym typeface="Funnel Sans"/>
              </a:rPr>
              <a:t>Data breaches from lost or stolen devices cost businesses billions of dollars annually. A single laptop with unencrypted sensitive information can result in devastating financial and reputational damage.</a:t>
            </a:r>
            <a:endParaRPr b="0" i="0" sz="2000" u="none" cap="none" strike="noStrike"/>
          </a:p>
        </p:txBody>
      </p:sp>
      <p:sp>
        <p:nvSpPr>
          <p:cNvPr id="98" name="Google Shape;98;p3"/>
          <p:cNvSpPr/>
          <p:nvPr/>
        </p:nvSpPr>
        <p:spPr>
          <a:xfrm>
            <a:off x="5225776" y="2282553"/>
            <a:ext cx="4178700" cy="5280600"/>
          </a:xfrm>
          <a:prstGeom prst="roundRect">
            <a:avLst>
              <a:gd fmla="val 3057"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9" name="Google Shape;99;p3"/>
          <p:cNvSpPr/>
          <p:nvPr/>
        </p:nvSpPr>
        <p:spPr>
          <a:xfrm>
            <a:off x="5442827" y="2680784"/>
            <a:ext cx="2464200" cy="564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300" u="none" cap="none" strike="noStrike">
                <a:solidFill>
                  <a:srgbClr val="2B3541"/>
                </a:solidFill>
                <a:latin typeface="Funnel Display"/>
                <a:ea typeface="Funnel Display"/>
                <a:cs typeface="Funnel Display"/>
                <a:sym typeface="Funnel Display"/>
              </a:rPr>
              <a:t>Complete Protection</a:t>
            </a:r>
            <a:endParaRPr b="0" i="0" sz="2300" u="none" cap="none" strike="noStrike"/>
          </a:p>
        </p:txBody>
      </p:sp>
      <p:sp>
        <p:nvSpPr>
          <p:cNvPr id="100" name="Google Shape;100;p3"/>
          <p:cNvSpPr/>
          <p:nvPr/>
        </p:nvSpPr>
        <p:spPr>
          <a:xfrm>
            <a:off x="5442827" y="3476371"/>
            <a:ext cx="3744600" cy="3688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000" u="none" cap="none" strike="noStrike">
                <a:solidFill>
                  <a:srgbClr val="2B3541"/>
                </a:solidFill>
                <a:latin typeface="Funnel Sans"/>
                <a:ea typeface="Funnel Sans"/>
                <a:cs typeface="Funnel Sans"/>
                <a:sym typeface="Funnel Sans"/>
              </a:rPr>
              <a:t>BitLocker encrypts entire drive volumes, rendering all data unreadable without the proper decryption keys. This includes the operating system, user files, and even deleted data that remains in the drive's free space.</a:t>
            </a:r>
            <a:endParaRPr b="0" i="0" sz="2000" u="none" cap="none" strike="noStrike"/>
          </a:p>
        </p:txBody>
      </p:sp>
      <p:sp>
        <p:nvSpPr>
          <p:cNvPr id="101" name="Google Shape;101;p3"/>
          <p:cNvSpPr/>
          <p:nvPr/>
        </p:nvSpPr>
        <p:spPr>
          <a:xfrm>
            <a:off x="9613946" y="2282553"/>
            <a:ext cx="4178700" cy="5280600"/>
          </a:xfrm>
          <a:prstGeom prst="roundRect">
            <a:avLst>
              <a:gd fmla="val 3057"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2" name="Google Shape;102;p3"/>
          <p:cNvSpPr/>
          <p:nvPr/>
        </p:nvSpPr>
        <p:spPr>
          <a:xfrm>
            <a:off x="9830998" y="2680784"/>
            <a:ext cx="2731500" cy="564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300" u="none" cap="none" strike="noStrike">
                <a:solidFill>
                  <a:srgbClr val="2B3541"/>
                </a:solidFill>
                <a:latin typeface="Funnel Display"/>
                <a:ea typeface="Funnel Display"/>
                <a:cs typeface="Funnel Display"/>
                <a:sym typeface="Funnel Display"/>
              </a:rPr>
              <a:t>Regulatory Compliance</a:t>
            </a:r>
            <a:endParaRPr b="0" i="0" sz="2300" u="none" cap="none" strike="noStrike"/>
          </a:p>
        </p:txBody>
      </p:sp>
      <p:sp>
        <p:nvSpPr>
          <p:cNvPr id="103" name="Google Shape;103;p3"/>
          <p:cNvSpPr/>
          <p:nvPr/>
        </p:nvSpPr>
        <p:spPr>
          <a:xfrm>
            <a:off x="9830998" y="3476371"/>
            <a:ext cx="3744600" cy="3073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000" u="none" cap="none" strike="noStrike">
                <a:solidFill>
                  <a:srgbClr val="2B3541"/>
                </a:solidFill>
                <a:latin typeface="Funnel Sans"/>
                <a:ea typeface="Funnel Sans"/>
                <a:cs typeface="Funnel Sans"/>
                <a:sym typeface="Funnel Sans"/>
              </a:rPr>
              <a:t>Many industries must comply with data protection regulations like HIPAA, GDPR, and PCI DSS. BitLocker helps organizations meet these requirements by providing verifiable encryption.</a:t>
            </a:r>
            <a:endParaRPr b="0" i="0" sz="20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preencoded.png" id="109" name="Google Shape;109;p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10" name="Google Shape;110;p4"/>
          <p:cNvSpPr/>
          <p:nvPr/>
        </p:nvSpPr>
        <p:spPr>
          <a:xfrm>
            <a:off x="6324125" y="734227"/>
            <a:ext cx="6500100" cy="12252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4550" u="none" cap="none" strike="noStrike">
                <a:solidFill>
                  <a:srgbClr val="051D3A"/>
                </a:solidFill>
                <a:latin typeface="Funnel Display"/>
                <a:ea typeface="Funnel Display"/>
                <a:cs typeface="Funnel Display"/>
                <a:sym typeface="Funnel Display"/>
              </a:rPr>
              <a:t>BitLocker Protecting a Drive</a:t>
            </a:r>
            <a:endParaRPr b="0" i="0" sz="4550" u="none" cap="none" strike="noStrike"/>
          </a:p>
        </p:txBody>
      </p:sp>
      <p:sp>
        <p:nvSpPr>
          <p:cNvPr id="111" name="Google Shape;111;p4"/>
          <p:cNvSpPr/>
          <p:nvPr/>
        </p:nvSpPr>
        <p:spPr>
          <a:xfrm>
            <a:off x="6324125" y="2584090"/>
            <a:ext cx="7468500" cy="2665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300" u="none" cap="none" strike="noStrike">
                <a:solidFill>
                  <a:srgbClr val="2B3541"/>
                </a:solidFill>
                <a:latin typeface="Funnel Sans"/>
                <a:ea typeface="Funnel Sans"/>
                <a:cs typeface="Funnel Sans"/>
                <a:sym typeface="Funnel Sans"/>
              </a:rPr>
              <a:t>BitLocker creates a virtually impenetrable barrier between your data and potential attackers. Even if a thief physically removes your hard drive, the encrypted data remains secure and unreadable without the proper authentication keys.</a:t>
            </a:r>
            <a:endParaRPr b="0" i="0" sz="23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p:nvPr/>
        </p:nvSpPr>
        <p:spPr>
          <a:xfrm>
            <a:off x="819507" y="563404"/>
            <a:ext cx="9944576" cy="602575"/>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51D3A"/>
              </a:buClr>
              <a:buSzPts val="3750"/>
              <a:buFont typeface="Funnel Display"/>
              <a:buNone/>
            </a:pPr>
            <a:r>
              <a:rPr b="0" i="0" lang="en-US" sz="3750" u="none" cap="none" strike="noStrike">
                <a:solidFill>
                  <a:srgbClr val="051D3A"/>
                </a:solidFill>
                <a:latin typeface="Funnel Display"/>
                <a:ea typeface="Funnel Display"/>
                <a:cs typeface="Funnel Display"/>
                <a:sym typeface="Funnel Display"/>
              </a:rPr>
              <a:t>Chapter 2: How BitLocker Works – Overview</a:t>
            </a:r>
            <a:endParaRPr b="0" i="0" sz="3750" u="none" cap="none" strike="noStrike"/>
          </a:p>
        </p:txBody>
      </p:sp>
      <p:sp>
        <p:nvSpPr>
          <p:cNvPr id="118" name="Google Shape;118;p5"/>
          <p:cNvSpPr/>
          <p:nvPr/>
        </p:nvSpPr>
        <p:spPr>
          <a:xfrm>
            <a:off x="202950" y="1657600"/>
            <a:ext cx="7135200" cy="11715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B3541"/>
              </a:buClr>
              <a:buSzPts val="1600"/>
              <a:buFont typeface="Funnel Sans"/>
              <a:buNone/>
            </a:pPr>
            <a:r>
              <a:rPr b="0" i="0" lang="en-US" sz="2300" u="none" cap="none" strike="noStrike">
                <a:solidFill>
                  <a:srgbClr val="2B3541"/>
                </a:solidFill>
                <a:latin typeface="Funnel Sans"/>
                <a:ea typeface="Funnel Sans"/>
                <a:cs typeface="Funnel Sans"/>
                <a:sym typeface="Funnel Sans"/>
              </a:rPr>
              <a:t>BitLocker protects your data through a comprehensive security approach:</a:t>
            </a:r>
            <a:endParaRPr b="0" i="0" sz="2300" u="none" cap="none" strike="noStrike"/>
          </a:p>
        </p:txBody>
      </p:sp>
      <p:sp>
        <p:nvSpPr>
          <p:cNvPr id="119" name="Google Shape;119;p5"/>
          <p:cNvSpPr/>
          <p:nvPr/>
        </p:nvSpPr>
        <p:spPr>
          <a:xfrm>
            <a:off x="202950" y="3158681"/>
            <a:ext cx="7135200" cy="1171500"/>
          </a:xfrm>
          <a:prstGeom prst="rect">
            <a:avLst/>
          </a:prstGeom>
          <a:noFill/>
          <a:ln>
            <a:noFill/>
          </a:ln>
        </p:spPr>
        <p:txBody>
          <a:bodyPr anchorCtr="0" anchor="t" bIns="0" lIns="0" spcFirstLastPara="1" rIns="0" wrap="square" tIns="0">
            <a:noAutofit/>
          </a:bodyPr>
          <a:lstStyle/>
          <a:p>
            <a:pPr indent="-387350" lvl="0" marL="342900" marR="0" rtl="0" algn="l">
              <a:lnSpc>
                <a:spcPct val="159375"/>
              </a:lnSpc>
              <a:spcBef>
                <a:spcPts val="0"/>
              </a:spcBef>
              <a:spcAft>
                <a:spcPts val="0"/>
              </a:spcAft>
              <a:buClr>
                <a:srgbClr val="2B3541"/>
              </a:buClr>
              <a:buSzPts val="2300"/>
              <a:buFont typeface="Funnel Sans"/>
              <a:buChar char="•"/>
            </a:pPr>
            <a:r>
              <a:rPr b="0" i="0" lang="en-US" sz="2300" u="none" cap="none" strike="noStrike">
                <a:solidFill>
                  <a:srgbClr val="2B3541"/>
                </a:solidFill>
                <a:latin typeface="Funnel Sans"/>
                <a:ea typeface="Funnel Sans"/>
                <a:cs typeface="Funnel Sans"/>
                <a:sym typeface="Funnel Sans"/>
              </a:rPr>
              <a:t>Encrypts entire drive volumes using strong cryptographic algorithms</a:t>
            </a:r>
            <a:endParaRPr b="0" i="0" sz="2300" u="none" cap="none" strike="noStrike"/>
          </a:p>
        </p:txBody>
      </p:sp>
      <p:sp>
        <p:nvSpPr>
          <p:cNvPr id="120" name="Google Shape;120;p5"/>
          <p:cNvSpPr/>
          <p:nvPr/>
        </p:nvSpPr>
        <p:spPr>
          <a:xfrm>
            <a:off x="202950" y="4217705"/>
            <a:ext cx="7135200" cy="1171500"/>
          </a:xfrm>
          <a:prstGeom prst="rect">
            <a:avLst/>
          </a:prstGeom>
          <a:noFill/>
          <a:ln>
            <a:noFill/>
          </a:ln>
        </p:spPr>
        <p:txBody>
          <a:bodyPr anchorCtr="0" anchor="t" bIns="0" lIns="0" spcFirstLastPara="1" rIns="0" wrap="square" tIns="0">
            <a:noAutofit/>
          </a:bodyPr>
          <a:lstStyle/>
          <a:p>
            <a:pPr indent="-387350" lvl="0" marL="342900" marR="0" rtl="0" algn="l">
              <a:lnSpc>
                <a:spcPct val="159375"/>
              </a:lnSpc>
              <a:spcBef>
                <a:spcPts val="0"/>
              </a:spcBef>
              <a:spcAft>
                <a:spcPts val="0"/>
              </a:spcAft>
              <a:buClr>
                <a:srgbClr val="2B3541"/>
              </a:buClr>
              <a:buSzPts val="2300"/>
              <a:buFont typeface="Funnel Sans"/>
              <a:buChar char="•"/>
            </a:pPr>
            <a:r>
              <a:rPr b="0" i="0" lang="en-US" sz="2300" u="none" cap="none" strike="noStrike">
                <a:solidFill>
                  <a:srgbClr val="2B3541"/>
                </a:solidFill>
                <a:latin typeface="Funnel Sans"/>
                <a:ea typeface="Funnel Sans"/>
                <a:cs typeface="Funnel Sans"/>
                <a:sym typeface="Funnel Sans"/>
              </a:rPr>
              <a:t>Leverages hardware-based TPM chips to securely store encryption keys, preventing software-based attacks</a:t>
            </a:r>
            <a:endParaRPr b="0" i="0" sz="2300" u="none" cap="none" strike="noStrike"/>
          </a:p>
        </p:txBody>
      </p:sp>
      <p:sp>
        <p:nvSpPr>
          <p:cNvPr id="121" name="Google Shape;121;p5"/>
          <p:cNvSpPr/>
          <p:nvPr/>
        </p:nvSpPr>
        <p:spPr>
          <a:xfrm>
            <a:off x="202950" y="5758228"/>
            <a:ext cx="7135200" cy="1171500"/>
          </a:xfrm>
          <a:prstGeom prst="rect">
            <a:avLst/>
          </a:prstGeom>
          <a:noFill/>
          <a:ln>
            <a:noFill/>
          </a:ln>
        </p:spPr>
        <p:txBody>
          <a:bodyPr anchorCtr="0" anchor="t" bIns="0" lIns="0" spcFirstLastPara="1" rIns="0" wrap="square" tIns="0">
            <a:noAutofit/>
          </a:bodyPr>
          <a:lstStyle/>
          <a:p>
            <a:pPr indent="-387350" lvl="0" marL="342900" marR="0" rtl="0" algn="l">
              <a:lnSpc>
                <a:spcPct val="159375"/>
              </a:lnSpc>
              <a:spcBef>
                <a:spcPts val="0"/>
              </a:spcBef>
              <a:spcAft>
                <a:spcPts val="0"/>
              </a:spcAft>
              <a:buClr>
                <a:srgbClr val="2B3541"/>
              </a:buClr>
              <a:buSzPts val="2300"/>
              <a:buFont typeface="Funnel Sans"/>
              <a:buChar char="•"/>
            </a:pPr>
            <a:r>
              <a:rPr b="0" i="0" lang="en-US" sz="2300" u="none" cap="none" strike="noStrike">
                <a:solidFill>
                  <a:srgbClr val="2B3541"/>
                </a:solidFill>
                <a:latin typeface="Funnel Sans"/>
                <a:ea typeface="Funnel Sans"/>
                <a:cs typeface="Funnel Sans"/>
                <a:sym typeface="Funnel Sans"/>
              </a:rPr>
              <a:t>Performs pre-boot integrity checks to detect any tampering before the operating system loads</a:t>
            </a:r>
            <a:endParaRPr b="0" i="0" sz="2300" u="none" cap="none" strike="noStrike"/>
          </a:p>
        </p:txBody>
      </p:sp>
      <p:sp>
        <p:nvSpPr>
          <p:cNvPr id="122" name="Google Shape;122;p5"/>
          <p:cNvSpPr/>
          <p:nvPr/>
        </p:nvSpPr>
        <p:spPr>
          <a:xfrm>
            <a:off x="202950" y="7058000"/>
            <a:ext cx="7135200" cy="1171500"/>
          </a:xfrm>
          <a:prstGeom prst="rect">
            <a:avLst/>
          </a:prstGeom>
          <a:noFill/>
          <a:ln>
            <a:noFill/>
          </a:ln>
        </p:spPr>
        <p:txBody>
          <a:bodyPr anchorCtr="0" anchor="t" bIns="0" lIns="0" spcFirstLastPara="1" rIns="0" wrap="square" tIns="0">
            <a:noAutofit/>
          </a:bodyPr>
          <a:lstStyle/>
          <a:p>
            <a:pPr indent="-387350" lvl="0" marL="342900" marR="0" rtl="0" algn="l">
              <a:lnSpc>
                <a:spcPct val="159375"/>
              </a:lnSpc>
              <a:spcBef>
                <a:spcPts val="0"/>
              </a:spcBef>
              <a:spcAft>
                <a:spcPts val="0"/>
              </a:spcAft>
              <a:buClr>
                <a:srgbClr val="2B3541"/>
              </a:buClr>
              <a:buSzPts val="2300"/>
              <a:buFont typeface="Funnel Sans"/>
              <a:buChar char="•"/>
            </a:pPr>
            <a:r>
              <a:rPr b="0" i="0" lang="en-US" sz="2300" u="none" cap="none" strike="noStrike">
                <a:solidFill>
                  <a:srgbClr val="2B3541"/>
                </a:solidFill>
                <a:latin typeface="Funnel Sans"/>
                <a:ea typeface="Funnel Sans"/>
                <a:cs typeface="Funnel Sans"/>
                <a:sym typeface="Funnel Sans"/>
              </a:rPr>
              <a:t>Supports multiple authentication factors: TPM + PIN, USB key, or password for enhanced security</a:t>
            </a:r>
            <a:endParaRPr b="0" i="0" sz="2300" u="none" cap="none" strike="noStrike"/>
          </a:p>
        </p:txBody>
      </p:sp>
      <p:pic>
        <p:nvPicPr>
          <p:cNvPr descr="preencoded.png" id="123" name="Google Shape;123;p5"/>
          <p:cNvPicPr preferRelativeResize="0"/>
          <p:nvPr/>
        </p:nvPicPr>
        <p:blipFill rotWithShape="1">
          <a:blip r:embed="rId3">
            <a:alphaModFix/>
          </a:blip>
          <a:srcRect b="0" l="0" r="0" t="0"/>
          <a:stretch/>
        </p:blipFill>
        <p:spPr>
          <a:xfrm>
            <a:off x="7572732" y="1703784"/>
            <a:ext cx="6245781" cy="4684276"/>
          </a:xfrm>
          <a:prstGeom prst="rect">
            <a:avLst/>
          </a:prstGeom>
          <a:noFill/>
          <a:ln>
            <a:noFill/>
          </a:ln>
        </p:spPr>
      </p:pic>
      <p:sp>
        <p:nvSpPr>
          <p:cNvPr id="124" name="Google Shape;124;p5"/>
          <p:cNvSpPr/>
          <p:nvPr/>
        </p:nvSpPr>
        <p:spPr>
          <a:xfrm>
            <a:off x="7572732" y="6618565"/>
            <a:ext cx="6245781" cy="983337"/>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B3541"/>
              </a:buClr>
              <a:buSzPts val="1600"/>
              <a:buFont typeface="Funnel Sans"/>
              <a:buNone/>
            </a:pPr>
            <a:r>
              <a:rPr b="0" i="0" lang="en-US" sz="1900" u="none" cap="none" strike="noStrike">
                <a:solidFill>
                  <a:srgbClr val="2B3541"/>
                </a:solidFill>
                <a:latin typeface="Funnel Sans"/>
                <a:ea typeface="Funnel Sans"/>
                <a:cs typeface="Funnel Sans"/>
                <a:sym typeface="Funnel Sans"/>
              </a:rPr>
              <a:t>The Trusted Platform Module (TPM) chip works in conjunction with BitLocker to securely store encryption keys and verify system integrity.</a:t>
            </a:r>
            <a:endParaRPr b="0" i="0" sz="19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p:nvPr/>
        </p:nvSpPr>
        <p:spPr>
          <a:xfrm>
            <a:off x="798552" y="548997"/>
            <a:ext cx="8811697" cy="587216"/>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051D3A"/>
              </a:buClr>
              <a:buSzPts val="3650"/>
              <a:buFont typeface="Funnel Display"/>
              <a:buNone/>
            </a:pPr>
            <a:r>
              <a:rPr b="0" i="0" lang="en-US" sz="3650" u="none" cap="none" strike="noStrike">
                <a:solidFill>
                  <a:srgbClr val="051D3A"/>
                </a:solidFill>
                <a:latin typeface="Funnel Display"/>
                <a:ea typeface="Funnel Display"/>
                <a:cs typeface="Funnel Display"/>
                <a:sym typeface="Funnel Display"/>
              </a:rPr>
              <a:t>BitLocker Encryption Process Flowchart</a:t>
            </a:r>
            <a:endParaRPr b="0" i="0" sz="3650" u="none" cap="none" strike="noStrike"/>
          </a:p>
        </p:txBody>
      </p:sp>
      <p:pic>
        <p:nvPicPr>
          <p:cNvPr descr="preencoded.png" id="131" name="Google Shape;131;p6"/>
          <p:cNvPicPr preferRelativeResize="0"/>
          <p:nvPr/>
        </p:nvPicPr>
        <p:blipFill rotWithShape="1">
          <a:blip r:embed="rId3">
            <a:alphaModFix/>
          </a:blip>
          <a:srcRect b="0" l="0" r="0" t="0"/>
          <a:stretch/>
        </p:blipFill>
        <p:spPr>
          <a:xfrm>
            <a:off x="852249" y="1535430"/>
            <a:ext cx="12925901" cy="5573911"/>
          </a:xfrm>
          <a:prstGeom prst="rect">
            <a:avLst/>
          </a:prstGeom>
          <a:noFill/>
          <a:ln>
            <a:noFill/>
          </a:ln>
        </p:spPr>
      </p:pic>
      <p:sp>
        <p:nvSpPr>
          <p:cNvPr id="132" name="Google Shape;132;p6"/>
          <p:cNvSpPr/>
          <p:nvPr/>
        </p:nvSpPr>
        <p:spPr>
          <a:xfrm>
            <a:off x="1722064" y="6063112"/>
            <a:ext cx="2759745" cy="344765"/>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FFFFFF"/>
              </a:buClr>
              <a:buSzPts val="1250"/>
              <a:buFont typeface="Funnel Display"/>
              <a:buNone/>
            </a:pPr>
            <a:r>
              <a:rPr b="0" i="0" lang="en-US" sz="1250" u="none" cap="none" strike="noStrike">
                <a:solidFill>
                  <a:srgbClr val="FFFFFF"/>
                </a:solidFill>
                <a:latin typeface="Funnel Display"/>
                <a:ea typeface="Funnel Display"/>
                <a:cs typeface="Funnel Display"/>
                <a:sym typeface="Funnel Display"/>
              </a:rPr>
              <a:t>Encrypt Drive</a:t>
            </a:r>
            <a:endParaRPr b="0" i="0" sz="1250" u="none" cap="none" strike="noStrike"/>
          </a:p>
        </p:txBody>
      </p:sp>
      <p:sp>
        <p:nvSpPr>
          <p:cNvPr id="133" name="Google Shape;133;p6"/>
          <p:cNvSpPr/>
          <p:nvPr/>
        </p:nvSpPr>
        <p:spPr>
          <a:xfrm>
            <a:off x="1722064" y="4772842"/>
            <a:ext cx="2759745" cy="344764"/>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FFFFFF"/>
              </a:buClr>
              <a:buSzPts val="1250"/>
              <a:buFont typeface="Funnel Display"/>
              <a:buNone/>
            </a:pPr>
            <a:r>
              <a:rPr b="0" i="0" lang="en-US" sz="1250" u="none" cap="none" strike="noStrike">
                <a:solidFill>
                  <a:srgbClr val="FFFFFF"/>
                </a:solidFill>
                <a:latin typeface="Funnel Display"/>
                <a:ea typeface="Funnel Display"/>
                <a:cs typeface="Funnel Display"/>
                <a:sym typeface="Funnel Display"/>
              </a:rPr>
              <a:t>Store Key</a:t>
            </a:r>
            <a:endParaRPr b="0" i="0" sz="1250" u="none" cap="none" strike="noStrike"/>
          </a:p>
        </p:txBody>
      </p:sp>
      <p:sp>
        <p:nvSpPr>
          <p:cNvPr id="134" name="Google Shape;134;p6"/>
          <p:cNvSpPr/>
          <p:nvPr/>
        </p:nvSpPr>
        <p:spPr>
          <a:xfrm>
            <a:off x="1722064" y="3495604"/>
            <a:ext cx="2759745" cy="344765"/>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FFFFFF"/>
              </a:buClr>
              <a:buSzPts val="1250"/>
              <a:buFont typeface="Funnel Display"/>
              <a:buNone/>
            </a:pPr>
            <a:r>
              <a:rPr b="0" i="0" lang="en-US" sz="1250" u="none" cap="none" strike="noStrike">
                <a:solidFill>
                  <a:srgbClr val="FFFFFF"/>
                </a:solidFill>
                <a:latin typeface="Funnel Display"/>
                <a:ea typeface="Funnel Display"/>
                <a:cs typeface="Funnel Display"/>
                <a:sym typeface="Funnel Display"/>
              </a:rPr>
              <a:t>Generate Key</a:t>
            </a:r>
            <a:endParaRPr b="0" i="0" sz="1250" u="none" cap="none" strike="noStrike"/>
          </a:p>
        </p:txBody>
      </p:sp>
      <p:sp>
        <p:nvSpPr>
          <p:cNvPr id="135" name="Google Shape;135;p6"/>
          <p:cNvSpPr/>
          <p:nvPr/>
        </p:nvSpPr>
        <p:spPr>
          <a:xfrm>
            <a:off x="1722064" y="2205334"/>
            <a:ext cx="2759745" cy="344765"/>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FFFFFF"/>
              </a:buClr>
              <a:buSzPts val="1250"/>
              <a:buFont typeface="Funnel Display"/>
              <a:buNone/>
            </a:pPr>
            <a:r>
              <a:rPr b="0" i="0" lang="en-US" sz="1250" u="none" cap="none" strike="noStrike">
                <a:solidFill>
                  <a:srgbClr val="FFFFFF"/>
                </a:solidFill>
                <a:latin typeface="Funnel Display"/>
                <a:ea typeface="Funnel Display"/>
                <a:cs typeface="Funnel Display"/>
                <a:sym typeface="Funnel Display"/>
              </a:rPr>
              <a:t>Enable BitLocker</a:t>
            </a:r>
            <a:endParaRPr b="0" i="0" sz="1250" u="none" cap="none" strike="noStrike"/>
          </a:p>
        </p:txBody>
      </p:sp>
      <p:sp>
        <p:nvSpPr>
          <p:cNvPr id="136" name="Google Shape;136;p6"/>
          <p:cNvSpPr/>
          <p:nvPr/>
        </p:nvSpPr>
        <p:spPr>
          <a:xfrm>
            <a:off x="798552" y="7333893"/>
            <a:ext cx="13033296" cy="63888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B3541"/>
              </a:buClr>
              <a:buSzPts val="1550"/>
              <a:buFont typeface="Funnel Sans"/>
              <a:buNone/>
            </a:pPr>
            <a:r>
              <a:rPr b="0" i="0" lang="en-US" sz="1850" u="none" cap="none" strike="noStrike">
                <a:solidFill>
                  <a:srgbClr val="2B3541"/>
                </a:solidFill>
                <a:latin typeface="Funnel Sans"/>
                <a:ea typeface="Funnel Sans"/>
                <a:cs typeface="Funnel Sans"/>
                <a:sym typeface="Funnel Sans"/>
              </a:rPr>
              <a:t>This process happens transparently to the user after initial setup. The pre-boot verification and on-the-fly decryption ensure security while maintaining performance during normal system operation.</a:t>
            </a:r>
            <a:endParaRPr b="0" i="0" sz="18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p:nvPr/>
        </p:nvSpPr>
        <p:spPr>
          <a:xfrm>
            <a:off x="1054774" y="185172"/>
            <a:ext cx="12087000" cy="6159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Chapter 3: Encryption Algorithms Used by BitLocker</a:t>
            </a:r>
            <a:endParaRPr b="0" i="0" sz="3850" u="none" cap="none" strike="noStrike"/>
          </a:p>
        </p:txBody>
      </p:sp>
      <p:sp>
        <p:nvSpPr>
          <p:cNvPr id="143" name="Google Shape;143;p7"/>
          <p:cNvSpPr/>
          <p:nvPr/>
        </p:nvSpPr>
        <p:spPr>
          <a:xfrm>
            <a:off x="837750" y="1154275"/>
            <a:ext cx="4178700" cy="5402100"/>
          </a:xfrm>
          <a:prstGeom prst="roundRect">
            <a:avLst>
              <a:gd fmla="val 2547"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44" name="Google Shape;144;p7"/>
          <p:cNvSpPr/>
          <p:nvPr/>
        </p:nvSpPr>
        <p:spPr>
          <a:xfrm>
            <a:off x="1054788" y="1371320"/>
            <a:ext cx="628200" cy="628200"/>
          </a:xfrm>
          <a:prstGeom prst="roundRect">
            <a:avLst>
              <a:gd fmla="val 14552264"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5" name="Google Shape;145;p7"/>
          <p:cNvPicPr preferRelativeResize="0"/>
          <p:nvPr/>
        </p:nvPicPr>
        <p:blipFill rotWithShape="1">
          <a:blip r:embed="rId3">
            <a:alphaModFix/>
          </a:blip>
          <a:srcRect b="0" l="0" r="0" t="0"/>
          <a:stretch/>
        </p:blipFill>
        <p:spPr>
          <a:xfrm>
            <a:off x="1227547" y="1508718"/>
            <a:ext cx="282654" cy="353378"/>
          </a:xfrm>
          <a:prstGeom prst="rect">
            <a:avLst/>
          </a:prstGeom>
          <a:noFill/>
          <a:ln>
            <a:noFill/>
          </a:ln>
        </p:spPr>
      </p:pic>
      <p:sp>
        <p:nvSpPr>
          <p:cNvPr id="146" name="Google Shape;146;p7"/>
          <p:cNvSpPr/>
          <p:nvPr/>
        </p:nvSpPr>
        <p:spPr>
          <a:xfrm>
            <a:off x="1054801" y="2803903"/>
            <a:ext cx="3744600" cy="9636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400" u="none" cap="none" strike="noStrike">
                <a:solidFill>
                  <a:srgbClr val="2B3541"/>
                </a:solidFill>
                <a:latin typeface="Funnel Display"/>
                <a:ea typeface="Funnel Display"/>
                <a:cs typeface="Funnel Display"/>
                <a:sym typeface="Funnel Display"/>
              </a:rPr>
              <a:t>Advanced Encryption Standard (AES)</a:t>
            </a:r>
            <a:endParaRPr b="0" i="0" sz="2400" u="none" cap="none" strike="noStrike"/>
          </a:p>
        </p:txBody>
      </p:sp>
      <p:sp>
        <p:nvSpPr>
          <p:cNvPr id="147" name="Google Shape;147;p7"/>
          <p:cNvSpPr/>
          <p:nvPr/>
        </p:nvSpPr>
        <p:spPr>
          <a:xfrm>
            <a:off x="1054801" y="3963800"/>
            <a:ext cx="3744600" cy="2095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100" u="none" cap="none" strike="noStrike">
                <a:solidFill>
                  <a:srgbClr val="2B3541"/>
                </a:solidFill>
                <a:latin typeface="Funnel Sans"/>
                <a:ea typeface="Funnel Sans"/>
                <a:cs typeface="Funnel Sans"/>
                <a:sym typeface="Funnel Sans"/>
              </a:rPr>
              <a:t>BitLocker uses AES, a globally trusted symmetric key algorithm that has been vetted by security experts and government agencies worldwide.</a:t>
            </a:r>
            <a:endParaRPr b="0" i="0" sz="2100" u="none" cap="none" strike="noStrike"/>
          </a:p>
        </p:txBody>
      </p:sp>
      <p:sp>
        <p:nvSpPr>
          <p:cNvPr id="148" name="Google Shape;148;p7"/>
          <p:cNvSpPr/>
          <p:nvPr/>
        </p:nvSpPr>
        <p:spPr>
          <a:xfrm>
            <a:off x="5225793" y="1154275"/>
            <a:ext cx="4178700" cy="5402100"/>
          </a:xfrm>
          <a:prstGeom prst="roundRect">
            <a:avLst>
              <a:gd fmla="val 2547"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49" name="Google Shape;149;p7"/>
          <p:cNvSpPr/>
          <p:nvPr/>
        </p:nvSpPr>
        <p:spPr>
          <a:xfrm>
            <a:off x="5442836" y="1371320"/>
            <a:ext cx="628200" cy="628200"/>
          </a:xfrm>
          <a:prstGeom prst="roundRect">
            <a:avLst>
              <a:gd fmla="val 14552264"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0" name="Google Shape;150;p7"/>
          <p:cNvPicPr preferRelativeResize="0"/>
          <p:nvPr/>
        </p:nvPicPr>
        <p:blipFill rotWithShape="1">
          <a:blip r:embed="rId4">
            <a:alphaModFix/>
          </a:blip>
          <a:srcRect b="0" l="0" r="0" t="0"/>
          <a:stretch/>
        </p:blipFill>
        <p:spPr>
          <a:xfrm>
            <a:off x="5615596" y="1508718"/>
            <a:ext cx="282654" cy="353378"/>
          </a:xfrm>
          <a:prstGeom prst="rect">
            <a:avLst/>
          </a:prstGeom>
          <a:noFill/>
          <a:ln>
            <a:noFill/>
          </a:ln>
        </p:spPr>
      </p:pic>
      <p:sp>
        <p:nvSpPr>
          <p:cNvPr id="151" name="Google Shape;151;p7"/>
          <p:cNvSpPr/>
          <p:nvPr/>
        </p:nvSpPr>
        <p:spPr>
          <a:xfrm>
            <a:off x="5442844" y="2803903"/>
            <a:ext cx="2464200" cy="4818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400" u="none" cap="none" strike="noStrike">
                <a:solidFill>
                  <a:srgbClr val="2B3541"/>
                </a:solidFill>
                <a:latin typeface="Funnel Display"/>
                <a:ea typeface="Funnel Display"/>
                <a:cs typeface="Funnel Display"/>
                <a:sym typeface="Funnel Display"/>
              </a:rPr>
              <a:t>Encryption Modes</a:t>
            </a:r>
            <a:endParaRPr b="0" i="0" sz="2400" u="none" cap="none" strike="noStrike"/>
          </a:p>
        </p:txBody>
      </p:sp>
      <p:sp>
        <p:nvSpPr>
          <p:cNvPr id="152" name="Google Shape;152;p7"/>
          <p:cNvSpPr/>
          <p:nvPr/>
        </p:nvSpPr>
        <p:spPr>
          <a:xfrm>
            <a:off x="5442844" y="3482076"/>
            <a:ext cx="3744600" cy="1048200"/>
          </a:xfrm>
          <a:prstGeom prst="rect">
            <a:avLst/>
          </a:prstGeom>
          <a:noFill/>
          <a:ln>
            <a:noFill/>
          </a:ln>
        </p:spPr>
        <p:txBody>
          <a:bodyPr anchorCtr="0" anchor="t" bIns="0" lIns="0" spcFirstLastPara="1" rIns="0" wrap="square" tIns="0">
            <a:noAutofit/>
          </a:bodyPr>
          <a:lstStyle/>
          <a:p>
            <a:pPr indent="-374650" lvl="0" marL="342900" marR="0" rtl="0" algn="l">
              <a:lnSpc>
                <a:spcPct val="162500"/>
              </a:lnSpc>
              <a:spcBef>
                <a:spcPts val="0"/>
              </a:spcBef>
              <a:spcAft>
                <a:spcPts val="0"/>
              </a:spcAft>
              <a:buClr>
                <a:srgbClr val="2B3541"/>
              </a:buClr>
              <a:buSzPts val="2100"/>
              <a:buFont typeface="Funnel Sans"/>
              <a:buChar char="•"/>
            </a:pPr>
            <a:r>
              <a:rPr b="0" i="0" lang="en-US" sz="2100" u="none" cap="none" strike="noStrike">
                <a:solidFill>
                  <a:srgbClr val="2B3541"/>
                </a:solidFill>
                <a:latin typeface="Funnel Sans"/>
                <a:ea typeface="Funnel Sans"/>
                <a:cs typeface="Funnel Sans"/>
                <a:sym typeface="Funnel Sans"/>
              </a:rPr>
              <a:t>AES-CBC (Cipher Block Chaining) – used in older Windows versions</a:t>
            </a:r>
            <a:endParaRPr b="0" i="0" sz="2100" u="none" cap="none" strike="noStrike"/>
          </a:p>
        </p:txBody>
      </p:sp>
      <p:sp>
        <p:nvSpPr>
          <p:cNvPr id="153" name="Google Shape;153;p7"/>
          <p:cNvSpPr/>
          <p:nvPr/>
        </p:nvSpPr>
        <p:spPr>
          <a:xfrm>
            <a:off x="5442844" y="4644581"/>
            <a:ext cx="3744600" cy="1572000"/>
          </a:xfrm>
          <a:prstGeom prst="rect">
            <a:avLst/>
          </a:prstGeom>
          <a:noFill/>
          <a:ln>
            <a:noFill/>
          </a:ln>
        </p:spPr>
        <p:txBody>
          <a:bodyPr anchorCtr="0" anchor="t" bIns="0" lIns="0" spcFirstLastPara="1" rIns="0" wrap="square" tIns="0">
            <a:noAutofit/>
          </a:bodyPr>
          <a:lstStyle/>
          <a:p>
            <a:pPr indent="-374650" lvl="0" marL="342900" marR="0" rtl="0" algn="l">
              <a:lnSpc>
                <a:spcPct val="162500"/>
              </a:lnSpc>
              <a:spcBef>
                <a:spcPts val="0"/>
              </a:spcBef>
              <a:spcAft>
                <a:spcPts val="0"/>
              </a:spcAft>
              <a:buClr>
                <a:srgbClr val="2B3541"/>
              </a:buClr>
              <a:buSzPts val="2100"/>
              <a:buFont typeface="Funnel Sans"/>
              <a:buChar char="•"/>
            </a:pPr>
            <a:r>
              <a:rPr b="0" i="0" lang="en-US" sz="2100" u="none" cap="none" strike="noStrike">
                <a:solidFill>
                  <a:srgbClr val="2B3541"/>
                </a:solidFill>
                <a:latin typeface="Funnel Sans"/>
                <a:ea typeface="Funnel Sans"/>
                <a:cs typeface="Funnel Sans"/>
                <a:sym typeface="Funnel Sans"/>
              </a:rPr>
              <a:t>AES-XTS (XEX-based Tweaked CodeBook mode with ciphertext stealing) – default since Windows 10</a:t>
            </a:r>
            <a:endParaRPr b="0" i="0" sz="2100" u="none" cap="none" strike="noStrike"/>
          </a:p>
        </p:txBody>
      </p:sp>
      <p:sp>
        <p:nvSpPr>
          <p:cNvPr id="154" name="Google Shape;154;p7"/>
          <p:cNvSpPr/>
          <p:nvPr/>
        </p:nvSpPr>
        <p:spPr>
          <a:xfrm>
            <a:off x="9613957" y="1154275"/>
            <a:ext cx="4178700" cy="5402100"/>
          </a:xfrm>
          <a:prstGeom prst="roundRect">
            <a:avLst>
              <a:gd fmla="val 2547"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55" name="Google Shape;155;p7"/>
          <p:cNvSpPr/>
          <p:nvPr/>
        </p:nvSpPr>
        <p:spPr>
          <a:xfrm>
            <a:off x="9831004" y="1371320"/>
            <a:ext cx="628200" cy="628200"/>
          </a:xfrm>
          <a:prstGeom prst="roundRect">
            <a:avLst>
              <a:gd fmla="val 14552264" name="adj"/>
            </a:avLst>
          </a:prstGeom>
          <a:solidFill>
            <a:srgbClr val="3371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6" name="Google Shape;156;p7"/>
          <p:cNvPicPr preferRelativeResize="0"/>
          <p:nvPr/>
        </p:nvPicPr>
        <p:blipFill rotWithShape="1">
          <a:blip r:embed="rId5">
            <a:alphaModFix/>
          </a:blip>
          <a:srcRect b="0" l="0" r="0" t="0"/>
          <a:stretch/>
        </p:blipFill>
        <p:spPr>
          <a:xfrm>
            <a:off x="10003763" y="1508718"/>
            <a:ext cx="282654" cy="353378"/>
          </a:xfrm>
          <a:prstGeom prst="rect">
            <a:avLst/>
          </a:prstGeom>
          <a:noFill/>
          <a:ln>
            <a:noFill/>
          </a:ln>
        </p:spPr>
      </p:pic>
      <p:sp>
        <p:nvSpPr>
          <p:cNvPr id="157" name="Google Shape;157;p7"/>
          <p:cNvSpPr/>
          <p:nvPr/>
        </p:nvSpPr>
        <p:spPr>
          <a:xfrm>
            <a:off x="9831008" y="2803903"/>
            <a:ext cx="2464200" cy="4818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2400" u="none" cap="none" strike="noStrike">
                <a:solidFill>
                  <a:srgbClr val="2B3541"/>
                </a:solidFill>
                <a:latin typeface="Funnel Display"/>
                <a:ea typeface="Funnel Display"/>
                <a:cs typeface="Funnel Display"/>
                <a:sym typeface="Funnel Display"/>
              </a:rPr>
              <a:t>Key Sizes</a:t>
            </a:r>
            <a:endParaRPr b="0" i="0" sz="2400" u="none" cap="none" strike="noStrike"/>
          </a:p>
        </p:txBody>
      </p:sp>
      <p:sp>
        <p:nvSpPr>
          <p:cNvPr id="158" name="Google Shape;158;p7"/>
          <p:cNvSpPr/>
          <p:nvPr/>
        </p:nvSpPr>
        <p:spPr>
          <a:xfrm>
            <a:off x="9831008" y="3482076"/>
            <a:ext cx="3744600" cy="2619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100" u="none" cap="none" strike="noStrike">
                <a:solidFill>
                  <a:srgbClr val="2B3541"/>
                </a:solidFill>
                <a:latin typeface="Funnel Sans"/>
                <a:ea typeface="Funnel Sans"/>
                <a:cs typeface="Funnel Sans"/>
                <a:sym typeface="Funnel Sans"/>
              </a:rPr>
              <a:t>BitLocker supports both 128-bit and 256-bit AES keys, providing strong security against brute force attacks. A 256-bit key would take billions of years to crack with current technology.</a:t>
            </a:r>
            <a:endParaRPr b="0" i="0" sz="21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p:nvPr/>
        </p:nvSpPr>
        <p:spPr>
          <a:xfrm>
            <a:off x="837724" y="1556861"/>
            <a:ext cx="10326648"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AES-CBC vs AES-XTS: What's the Difference?</a:t>
            </a:r>
            <a:endParaRPr b="0" i="0" sz="3850" u="none" cap="none" strike="noStrike"/>
          </a:p>
        </p:txBody>
      </p:sp>
      <p:sp>
        <p:nvSpPr>
          <p:cNvPr id="165" name="Google Shape;165;p8"/>
          <p:cNvSpPr/>
          <p:nvPr/>
        </p:nvSpPr>
        <p:spPr>
          <a:xfrm>
            <a:off x="837724" y="2696289"/>
            <a:ext cx="2957036"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3371A5"/>
              </a:buClr>
              <a:buSzPts val="2300"/>
              <a:buFont typeface="Funnel Display"/>
              <a:buNone/>
            </a:pPr>
            <a:r>
              <a:rPr b="0" i="0" lang="en-US" sz="2300" u="none" cap="none" strike="noStrike">
                <a:solidFill>
                  <a:srgbClr val="3371A5"/>
                </a:solidFill>
                <a:latin typeface="Funnel Display"/>
                <a:ea typeface="Funnel Display"/>
                <a:cs typeface="Funnel Display"/>
                <a:sym typeface="Funnel Display"/>
              </a:rPr>
              <a:t>AES-CBC</a:t>
            </a:r>
            <a:endParaRPr b="0" i="0" sz="2300" u="none" cap="none" strike="noStrike"/>
          </a:p>
        </p:txBody>
      </p:sp>
      <p:sp>
        <p:nvSpPr>
          <p:cNvPr id="166" name="Google Shape;166;p8"/>
          <p:cNvSpPr/>
          <p:nvPr/>
        </p:nvSpPr>
        <p:spPr>
          <a:xfrm>
            <a:off x="837725" y="3275398"/>
            <a:ext cx="6222000" cy="405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200" u="none" cap="none" strike="noStrike">
                <a:solidFill>
                  <a:srgbClr val="2B3541"/>
                </a:solidFill>
                <a:latin typeface="Funnel Sans"/>
                <a:ea typeface="Funnel Sans"/>
                <a:cs typeface="Funnel Sans"/>
                <a:sym typeface="Funnel Sans"/>
              </a:rPr>
              <a:t>Cipher Block Chaining mode:</a:t>
            </a:r>
            <a:endParaRPr b="0" i="0" sz="2200" u="none" cap="none" strike="noStrike"/>
          </a:p>
        </p:txBody>
      </p:sp>
      <p:sp>
        <p:nvSpPr>
          <p:cNvPr id="167" name="Google Shape;167;p8"/>
          <p:cNvSpPr/>
          <p:nvPr/>
        </p:nvSpPr>
        <p:spPr>
          <a:xfrm>
            <a:off x="837725" y="3909125"/>
            <a:ext cx="6222000" cy="405600"/>
          </a:xfrm>
          <a:prstGeom prst="rect">
            <a:avLst/>
          </a:prstGeom>
          <a:noFill/>
          <a:ln>
            <a:noFill/>
          </a:ln>
        </p:spPr>
        <p:txBody>
          <a:bodyPr anchorCtr="0" anchor="t" bIns="0" lIns="0" spcFirstLastPara="1" rIns="0" wrap="square" tIns="0">
            <a:noAutofit/>
          </a:bodyPr>
          <a:lstStyle/>
          <a:p>
            <a:pPr indent="-381000" lvl="0" marL="342900" marR="0" rtl="0" algn="l">
              <a:lnSpc>
                <a:spcPct val="162500"/>
              </a:lnSpc>
              <a:spcBef>
                <a:spcPts val="0"/>
              </a:spcBef>
              <a:spcAft>
                <a:spcPts val="0"/>
              </a:spcAft>
              <a:buClr>
                <a:srgbClr val="2B3541"/>
              </a:buClr>
              <a:buSzPts val="2200"/>
              <a:buFont typeface="Funnel Sans"/>
              <a:buChar char="•"/>
            </a:pPr>
            <a:r>
              <a:rPr b="0" i="0" lang="en-US" sz="2200" u="none" cap="none" strike="noStrike">
                <a:solidFill>
                  <a:srgbClr val="2B3541"/>
                </a:solidFill>
                <a:latin typeface="Funnel Sans"/>
                <a:ea typeface="Funnel Sans"/>
                <a:cs typeface="Funnel Sans"/>
                <a:sym typeface="Funnel Sans"/>
              </a:rPr>
              <a:t>Chains encryption blocks together</a:t>
            </a:r>
            <a:endParaRPr b="0" i="0" sz="2200" u="none" cap="none" strike="noStrike"/>
          </a:p>
        </p:txBody>
      </p:sp>
      <p:sp>
        <p:nvSpPr>
          <p:cNvPr id="168" name="Google Shape;168;p8"/>
          <p:cNvSpPr/>
          <p:nvPr/>
        </p:nvSpPr>
        <p:spPr>
          <a:xfrm>
            <a:off x="837725" y="4403323"/>
            <a:ext cx="6740700" cy="405600"/>
          </a:xfrm>
          <a:prstGeom prst="rect">
            <a:avLst/>
          </a:prstGeom>
          <a:noFill/>
          <a:ln>
            <a:noFill/>
          </a:ln>
        </p:spPr>
        <p:txBody>
          <a:bodyPr anchorCtr="0" anchor="t" bIns="0" lIns="0" spcFirstLastPara="1" rIns="0" wrap="square" tIns="0">
            <a:noAutofit/>
          </a:bodyPr>
          <a:lstStyle/>
          <a:p>
            <a:pPr indent="-381000" lvl="0" marL="342900" marR="0" rtl="0" algn="l">
              <a:lnSpc>
                <a:spcPct val="162500"/>
              </a:lnSpc>
              <a:spcBef>
                <a:spcPts val="0"/>
              </a:spcBef>
              <a:spcAft>
                <a:spcPts val="0"/>
              </a:spcAft>
              <a:buClr>
                <a:srgbClr val="2B3541"/>
              </a:buClr>
              <a:buSzPts val="2200"/>
              <a:buFont typeface="Funnel Sans"/>
              <a:buChar char="•"/>
            </a:pPr>
            <a:r>
              <a:rPr b="0" i="0" lang="en-US" sz="2200" u="none" cap="none" strike="noStrike">
                <a:solidFill>
                  <a:srgbClr val="2B3541"/>
                </a:solidFill>
                <a:latin typeface="Funnel Sans"/>
                <a:ea typeface="Funnel Sans"/>
                <a:cs typeface="Funnel Sans"/>
                <a:sym typeface="Funnel Sans"/>
              </a:rPr>
              <a:t>Each block's encryption depends on previous block</a:t>
            </a:r>
            <a:endParaRPr b="0" i="0" sz="2200" u="none" cap="none" strike="noStrike"/>
          </a:p>
        </p:txBody>
      </p:sp>
      <p:sp>
        <p:nvSpPr>
          <p:cNvPr id="169" name="Google Shape;169;p8"/>
          <p:cNvSpPr/>
          <p:nvPr/>
        </p:nvSpPr>
        <p:spPr>
          <a:xfrm>
            <a:off x="742325" y="5303123"/>
            <a:ext cx="6412800" cy="615900"/>
          </a:xfrm>
          <a:prstGeom prst="rect">
            <a:avLst/>
          </a:prstGeom>
          <a:noFill/>
          <a:ln>
            <a:noFill/>
          </a:ln>
        </p:spPr>
        <p:txBody>
          <a:bodyPr anchorCtr="0" anchor="t" bIns="0" lIns="0" spcFirstLastPara="1" rIns="0" wrap="square" tIns="0">
            <a:noAutofit/>
          </a:bodyPr>
          <a:lstStyle/>
          <a:p>
            <a:pPr indent="-381000" lvl="0" marL="342900" marR="0" rtl="0" algn="l">
              <a:lnSpc>
                <a:spcPct val="162500"/>
              </a:lnSpc>
              <a:spcBef>
                <a:spcPts val="0"/>
              </a:spcBef>
              <a:spcAft>
                <a:spcPts val="0"/>
              </a:spcAft>
              <a:buClr>
                <a:srgbClr val="2B3541"/>
              </a:buClr>
              <a:buSzPts val="2200"/>
              <a:buFont typeface="Funnel Sans"/>
              <a:buChar char="•"/>
            </a:pPr>
            <a:r>
              <a:rPr b="0" i="0" lang="en-US" sz="2200" u="none" cap="none" strike="noStrike">
                <a:solidFill>
                  <a:srgbClr val="2B3541"/>
                </a:solidFill>
                <a:latin typeface="Funnel Sans"/>
                <a:ea typeface="Funnel Sans"/>
                <a:cs typeface="Funnel Sans"/>
                <a:sym typeface="Funnel Sans"/>
              </a:rPr>
              <a:t>Vulnerable to some pattern-based attacks on disk sectors</a:t>
            </a:r>
            <a:endParaRPr b="0" i="0" sz="2200" u="none" cap="none" strike="noStrike"/>
          </a:p>
        </p:txBody>
      </p:sp>
      <p:sp>
        <p:nvSpPr>
          <p:cNvPr id="170" name="Google Shape;170;p8"/>
          <p:cNvSpPr/>
          <p:nvPr/>
        </p:nvSpPr>
        <p:spPr>
          <a:xfrm>
            <a:off x="837725" y="6146274"/>
            <a:ext cx="6222000" cy="405600"/>
          </a:xfrm>
          <a:prstGeom prst="rect">
            <a:avLst/>
          </a:prstGeom>
          <a:noFill/>
          <a:ln>
            <a:noFill/>
          </a:ln>
        </p:spPr>
        <p:txBody>
          <a:bodyPr anchorCtr="0" anchor="t" bIns="0" lIns="0" spcFirstLastPara="1" rIns="0" wrap="square" tIns="0">
            <a:noAutofit/>
          </a:bodyPr>
          <a:lstStyle/>
          <a:p>
            <a:pPr indent="-381000" lvl="0" marL="342900" marR="0" rtl="0" algn="l">
              <a:lnSpc>
                <a:spcPct val="162500"/>
              </a:lnSpc>
              <a:spcBef>
                <a:spcPts val="0"/>
              </a:spcBef>
              <a:spcAft>
                <a:spcPts val="0"/>
              </a:spcAft>
              <a:buClr>
                <a:srgbClr val="2B3541"/>
              </a:buClr>
              <a:buSzPts val="2200"/>
              <a:buFont typeface="Funnel Sans"/>
              <a:buChar char="•"/>
            </a:pPr>
            <a:r>
              <a:rPr b="0" i="0" lang="en-US" sz="2200" u="none" cap="none" strike="noStrike">
                <a:solidFill>
                  <a:srgbClr val="2B3541"/>
                </a:solidFill>
                <a:latin typeface="Funnel Sans"/>
                <a:ea typeface="Funnel Sans"/>
                <a:cs typeface="Funnel Sans"/>
                <a:sym typeface="Funnel Sans"/>
              </a:rPr>
              <a:t>Used in earlier BitLocker implementations</a:t>
            </a:r>
            <a:endParaRPr b="0" i="0" sz="2200" u="none" cap="none" strike="noStrike"/>
          </a:p>
        </p:txBody>
      </p:sp>
      <p:sp>
        <p:nvSpPr>
          <p:cNvPr id="171" name="Google Shape;171;p8"/>
          <p:cNvSpPr/>
          <p:nvPr/>
        </p:nvSpPr>
        <p:spPr>
          <a:xfrm>
            <a:off x="7578328" y="2696289"/>
            <a:ext cx="2957036"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E282B7"/>
              </a:buClr>
              <a:buSzPts val="2300"/>
              <a:buFont typeface="Funnel Display"/>
              <a:buNone/>
            </a:pPr>
            <a:r>
              <a:rPr b="0" i="0" lang="en-US" sz="2300" u="none" cap="none" strike="noStrike">
                <a:solidFill>
                  <a:srgbClr val="E282B7"/>
                </a:solidFill>
                <a:latin typeface="Funnel Display"/>
                <a:ea typeface="Funnel Display"/>
                <a:cs typeface="Funnel Display"/>
                <a:sym typeface="Funnel Display"/>
              </a:rPr>
              <a:t>AES-XTS</a:t>
            </a:r>
            <a:endParaRPr b="0" i="0" sz="2300" u="none" cap="none" strike="noStrike"/>
          </a:p>
        </p:txBody>
      </p:sp>
      <p:sp>
        <p:nvSpPr>
          <p:cNvPr id="172" name="Google Shape;172;p8"/>
          <p:cNvSpPr/>
          <p:nvPr/>
        </p:nvSpPr>
        <p:spPr>
          <a:xfrm>
            <a:off x="7578331" y="3275398"/>
            <a:ext cx="6222000" cy="405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200" u="none" cap="none" strike="noStrike">
                <a:solidFill>
                  <a:srgbClr val="2B3541"/>
                </a:solidFill>
                <a:latin typeface="Funnel Sans"/>
                <a:ea typeface="Funnel Sans"/>
                <a:cs typeface="Funnel Sans"/>
                <a:sym typeface="Funnel Sans"/>
              </a:rPr>
              <a:t>XEX-based Tweaked Code Book mode:</a:t>
            </a:r>
            <a:endParaRPr b="0" i="0" sz="2200" u="none" cap="none" strike="noStrike"/>
          </a:p>
        </p:txBody>
      </p:sp>
      <p:sp>
        <p:nvSpPr>
          <p:cNvPr id="173" name="Google Shape;173;p8"/>
          <p:cNvSpPr/>
          <p:nvPr/>
        </p:nvSpPr>
        <p:spPr>
          <a:xfrm>
            <a:off x="7578331" y="3909125"/>
            <a:ext cx="6222000" cy="405600"/>
          </a:xfrm>
          <a:prstGeom prst="rect">
            <a:avLst/>
          </a:prstGeom>
          <a:noFill/>
          <a:ln>
            <a:noFill/>
          </a:ln>
        </p:spPr>
        <p:txBody>
          <a:bodyPr anchorCtr="0" anchor="t" bIns="0" lIns="0" spcFirstLastPara="1" rIns="0" wrap="square" tIns="0">
            <a:noAutofit/>
          </a:bodyPr>
          <a:lstStyle/>
          <a:p>
            <a:pPr indent="-381000" lvl="0" marL="342900" marR="0" rtl="0" algn="l">
              <a:lnSpc>
                <a:spcPct val="162500"/>
              </a:lnSpc>
              <a:spcBef>
                <a:spcPts val="0"/>
              </a:spcBef>
              <a:spcAft>
                <a:spcPts val="0"/>
              </a:spcAft>
              <a:buClr>
                <a:srgbClr val="2B3541"/>
              </a:buClr>
              <a:buSzPts val="2200"/>
              <a:buFont typeface="Funnel Sans"/>
              <a:buChar char="•"/>
            </a:pPr>
            <a:r>
              <a:rPr b="0" i="0" lang="en-US" sz="2200" u="none" cap="none" strike="noStrike">
                <a:solidFill>
                  <a:srgbClr val="2B3541"/>
                </a:solidFill>
                <a:latin typeface="Funnel Sans"/>
                <a:ea typeface="Funnel Sans"/>
                <a:cs typeface="Funnel Sans"/>
                <a:sym typeface="Funnel Sans"/>
              </a:rPr>
              <a:t>Designed specifically for disk encryption</a:t>
            </a:r>
            <a:endParaRPr b="0" i="0" sz="2200" u="none" cap="none" strike="noStrike"/>
          </a:p>
        </p:txBody>
      </p:sp>
      <p:sp>
        <p:nvSpPr>
          <p:cNvPr id="174" name="Google Shape;174;p8"/>
          <p:cNvSpPr/>
          <p:nvPr/>
        </p:nvSpPr>
        <p:spPr>
          <a:xfrm>
            <a:off x="7578331" y="4403337"/>
            <a:ext cx="6222000" cy="811200"/>
          </a:xfrm>
          <a:prstGeom prst="rect">
            <a:avLst/>
          </a:prstGeom>
          <a:noFill/>
          <a:ln>
            <a:noFill/>
          </a:ln>
        </p:spPr>
        <p:txBody>
          <a:bodyPr anchorCtr="0" anchor="t" bIns="0" lIns="0" spcFirstLastPara="1" rIns="0" wrap="square" tIns="0">
            <a:noAutofit/>
          </a:bodyPr>
          <a:lstStyle/>
          <a:p>
            <a:pPr indent="-381000" lvl="0" marL="342900" marR="0" rtl="0" algn="l">
              <a:lnSpc>
                <a:spcPct val="162500"/>
              </a:lnSpc>
              <a:spcBef>
                <a:spcPts val="0"/>
              </a:spcBef>
              <a:spcAft>
                <a:spcPts val="0"/>
              </a:spcAft>
              <a:buClr>
                <a:srgbClr val="2B3541"/>
              </a:buClr>
              <a:buSzPts val="2200"/>
              <a:buFont typeface="Funnel Sans"/>
              <a:buChar char="•"/>
            </a:pPr>
            <a:r>
              <a:rPr b="0" i="0" lang="en-US" sz="2200" u="none" cap="none" strike="noStrike">
                <a:solidFill>
                  <a:srgbClr val="2B3541"/>
                </a:solidFill>
                <a:latin typeface="Funnel Sans"/>
                <a:ea typeface="Funnel Sans"/>
                <a:cs typeface="Funnel Sans"/>
                <a:sym typeface="Funnel Sans"/>
              </a:rPr>
              <a:t>Each sector encrypted independently with sector-specific "tweak"</a:t>
            </a:r>
            <a:endParaRPr b="0" i="0" sz="2200" u="none" cap="none" strike="noStrike"/>
          </a:p>
        </p:txBody>
      </p:sp>
      <p:sp>
        <p:nvSpPr>
          <p:cNvPr id="175" name="Google Shape;175;p8"/>
          <p:cNvSpPr/>
          <p:nvPr/>
        </p:nvSpPr>
        <p:spPr>
          <a:xfrm>
            <a:off x="7578331" y="5303124"/>
            <a:ext cx="6222000" cy="405600"/>
          </a:xfrm>
          <a:prstGeom prst="rect">
            <a:avLst/>
          </a:prstGeom>
          <a:noFill/>
          <a:ln>
            <a:noFill/>
          </a:ln>
        </p:spPr>
        <p:txBody>
          <a:bodyPr anchorCtr="0" anchor="t" bIns="0" lIns="0" spcFirstLastPara="1" rIns="0" wrap="square" tIns="0">
            <a:noAutofit/>
          </a:bodyPr>
          <a:lstStyle/>
          <a:p>
            <a:pPr indent="-381000" lvl="0" marL="342900" marR="0" rtl="0" algn="l">
              <a:lnSpc>
                <a:spcPct val="162500"/>
              </a:lnSpc>
              <a:spcBef>
                <a:spcPts val="0"/>
              </a:spcBef>
              <a:spcAft>
                <a:spcPts val="0"/>
              </a:spcAft>
              <a:buClr>
                <a:srgbClr val="2B3541"/>
              </a:buClr>
              <a:buSzPts val="2200"/>
              <a:buFont typeface="Funnel Sans"/>
              <a:buChar char="•"/>
            </a:pPr>
            <a:r>
              <a:rPr b="0" i="0" lang="en-US" sz="2200" u="none" cap="none" strike="noStrike">
                <a:solidFill>
                  <a:srgbClr val="2B3541"/>
                </a:solidFill>
                <a:latin typeface="Funnel Sans"/>
                <a:ea typeface="Funnel Sans"/>
                <a:cs typeface="Funnel Sans"/>
                <a:sym typeface="Funnel Sans"/>
              </a:rPr>
              <a:t>Resistant to pattern-based and watermark attacks</a:t>
            </a:r>
            <a:endParaRPr b="0" i="0" sz="2200" u="none" cap="none" strike="noStrike"/>
          </a:p>
        </p:txBody>
      </p:sp>
      <p:sp>
        <p:nvSpPr>
          <p:cNvPr id="176" name="Google Shape;176;p8"/>
          <p:cNvSpPr/>
          <p:nvPr/>
        </p:nvSpPr>
        <p:spPr>
          <a:xfrm>
            <a:off x="7578331" y="6171186"/>
            <a:ext cx="6222000" cy="405600"/>
          </a:xfrm>
          <a:prstGeom prst="rect">
            <a:avLst/>
          </a:prstGeom>
          <a:noFill/>
          <a:ln>
            <a:noFill/>
          </a:ln>
        </p:spPr>
        <p:txBody>
          <a:bodyPr anchorCtr="0" anchor="t" bIns="0" lIns="0" spcFirstLastPara="1" rIns="0" wrap="square" tIns="0">
            <a:noAutofit/>
          </a:bodyPr>
          <a:lstStyle/>
          <a:p>
            <a:pPr indent="-381000" lvl="0" marL="342900" marR="0" rtl="0" algn="l">
              <a:lnSpc>
                <a:spcPct val="162500"/>
              </a:lnSpc>
              <a:spcBef>
                <a:spcPts val="0"/>
              </a:spcBef>
              <a:spcAft>
                <a:spcPts val="0"/>
              </a:spcAft>
              <a:buClr>
                <a:srgbClr val="2B3541"/>
              </a:buClr>
              <a:buSzPts val="2200"/>
              <a:buFont typeface="Funnel Sans"/>
              <a:buChar char="•"/>
            </a:pPr>
            <a:r>
              <a:rPr b="0" i="0" lang="en-US" sz="2200" u="none" cap="none" strike="noStrike">
                <a:solidFill>
                  <a:srgbClr val="2B3541"/>
                </a:solidFill>
                <a:latin typeface="Funnel Sans"/>
                <a:ea typeface="Funnel Sans"/>
                <a:cs typeface="Funnel Sans"/>
                <a:sym typeface="Funnel Sans"/>
              </a:rPr>
              <a:t>Default in Windows 10 and later</a:t>
            </a:r>
            <a:endParaRPr b="0" i="0" sz="2200" u="none" cap="none" strike="noStrike"/>
          </a:p>
        </p:txBody>
      </p:sp>
      <p:sp>
        <p:nvSpPr>
          <p:cNvPr id="177" name="Google Shape;177;p8"/>
          <p:cNvSpPr/>
          <p:nvPr/>
        </p:nvSpPr>
        <p:spPr>
          <a:xfrm>
            <a:off x="837750" y="7071025"/>
            <a:ext cx="12954900" cy="811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2200" u="none" cap="none" strike="noStrike">
                <a:solidFill>
                  <a:srgbClr val="2B3541"/>
                </a:solidFill>
                <a:latin typeface="Funnel Sans"/>
                <a:ea typeface="Funnel Sans"/>
                <a:cs typeface="Funnel Sans"/>
                <a:sym typeface="Funnel Sans"/>
              </a:rPr>
              <a:t>AES-XTS is now the recommended and default mode for BitLocker encryption due to its superior security properties for disk encryption scenarios.</a:t>
            </a:r>
            <a:endParaRPr b="0" i="0" sz="22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preencoded.png" id="183" name="Google Shape;183;p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84" name="Google Shape;184;p9"/>
          <p:cNvSpPr/>
          <p:nvPr/>
        </p:nvSpPr>
        <p:spPr>
          <a:xfrm>
            <a:off x="837724" y="2671763"/>
            <a:ext cx="7468553" cy="1231821"/>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Visual Comparison: AES-CBC vs AES-XTS Encryption Modes</a:t>
            </a:r>
            <a:endParaRPr b="0" i="0" sz="3850" u="none" cap="none" strike="noStrike"/>
          </a:p>
        </p:txBody>
      </p:sp>
      <p:sp>
        <p:nvSpPr>
          <p:cNvPr id="185" name="Google Shape;185;p9"/>
          <p:cNvSpPr/>
          <p:nvPr/>
        </p:nvSpPr>
        <p:spPr>
          <a:xfrm>
            <a:off x="837724" y="4217670"/>
            <a:ext cx="7468553"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The diagram illustrates how AES-CBC chains blocks together sequentially (making it vulnerable if patterns can be identified), while AES-XTS encrypts each block independently with sector-specific tweaks, providing stronger protection against pattern analysis attacks common in disk encryption scenarios.</a:t>
            </a:r>
            <a:endParaRPr b="0" i="0" sz="16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2025-08-27T06:39:10Z</dcterms:created>
</cp:coreProperties>
</file>